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61" r:id="rId2"/>
    <p:sldId id="262" r:id="rId3"/>
    <p:sldId id="263" r:id="rId4"/>
    <p:sldId id="264" r:id="rId5"/>
    <p:sldId id="288" r:id="rId6"/>
    <p:sldId id="265" r:id="rId7"/>
    <p:sldId id="289" r:id="rId8"/>
    <p:sldId id="290" r:id="rId9"/>
    <p:sldId id="267" r:id="rId10"/>
    <p:sldId id="260" r:id="rId11"/>
    <p:sldId id="291" r:id="rId12"/>
    <p:sldId id="292" r:id="rId13"/>
    <p:sldId id="293" r:id="rId14"/>
    <p:sldId id="272" r:id="rId15"/>
    <p:sldId id="273" r:id="rId16"/>
    <p:sldId id="269" r:id="rId17"/>
    <p:sldId id="275" r:id="rId18"/>
    <p:sldId id="294" r:id="rId19"/>
    <p:sldId id="287" r:id="rId20"/>
    <p:sldId id="283" r:id="rId21"/>
    <p:sldId id="271" r:id="rId22"/>
    <p:sldId id="276" r:id="rId23"/>
    <p:sldId id="266" r:id="rId24"/>
    <p:sldId id="277" r:id="rId25"/>
    <p:sldId id="304" r:id="rId26"/>
    <p:sldId id="278" r:id="rId27"/>
    <p:sldId id="295" r:id="rId28"/>
    <p:sldId id="285" r:id="rId29"/>
    <p:sldId id="280" r:id="rId30"/>
    <p:sldId id="286" r:id="rId31"/>
    <p:sldId id="281" r:id="rId32"/>
    <p:sldId id="305" r:id="rId33"/>
    <p:sldId id="306" r:id="rId34"/>
    <p:sldId id="296" r:id="rId35"/>
    <p:sldId id="268" r:id="rId36"/>
    <p:sldId id="297" r:id="rId37"/>
    <p:sldId id="279" r:id="rId38"/>
    <p:sldId id="298" r:id="rId39"/>
    <p:sldId id="284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D76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27552-CF98-4365-9469-08162EB29A9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42E7A-C775-4BAE-A77F-9D71B3630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27552-CF98-4365-9469-08162EB29A9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42E7A-C775-4BAE-A77F-9D71B3630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27552-CF98-4365-9469-08162EB29A9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42E7A-C775-4BAE-A77F-9D71B3630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27552-CF98-4365-9469-08162EB29A9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42E7A-C775-4BAE-A77F-9D71B3630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27552-CF98-4365-9469-08162EB29A9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42E7A-C775-4BAE-A77F-9D71B3630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27552-CF98-4365-9469-08162EB29A9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42E7A-C775-4BAE-A77F-9D71B3630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27552-CF98-4365-9469-08162EB29A9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42E7A-C775-4BAE-A77F-9D71B3630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27552-CF98-4365-9469-08162EB29A9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42E7A-C775-4BAE-A77F-9D71B3630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27552-CF98-4365-9469-08162EB29A9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42E7A-C775-4BAE-A77F-9D71B3630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27552-CF98-4365-9469-08162EB29A9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F42E7A-C775-4BAE-A77F-9D71B36308F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27552-CF98-4365-9469-08162EB29A9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F42E7A-C775-4BAE-A77F-9D71B36308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extLst>
              <a:ext uri="{BEBA8EAE-BF5A-486C-A8C5-ECC9F3942E4B}">
                <a14:imgProps xmlns="" xmlns:a14="http://schemas.microsoft.com/office/drawing/2010/main">
                  <a14:imgLayer r:embed="rId14">
                    <a14:imgEffect>
                      <a14:sharpenSoften amount="-100000"/>
                    </a14:imgEffect>
                    <a14:imgEffect>
                      <a14:brightnessContrast bright="-74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2627552-CF98-4365-9469-08162EB29A9C}" type="datetimeFigureOut">
              <a:rPr lang="en-US" smtClean="0"/>
              <a:pPr/>
              <a:t>4/21/2020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F42E7A-C775-4BAE-A77F-9D71B36308F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zoomnews.ir/fa/wp-content/uploads/24_daguerre_jbsabatier_niep1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4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6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6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jpeg"/><Relationship Id="rId4" Type="http://schemas.openxmlformats.org/officeDocument/2006/relationships/image" Target="../media/image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" Target="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0"/>
          <p:cNvSpPr txBox="1">
            <a:spLocks/>
          </p:cNvSpPr>
          <p:nvPr/>
        </p:nvSpPr>
        <p:spPr>
          <a:xfrm>
            <a:off x="381000" y="1066800"/>
            <a:ext cx="8382000" cy="16002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B Titr" panose="00000700000000000000" pitchFamily="2" charset="-78"/>
              </a:rPr>
              <a:t>پیدایش و تکامل </a:t>
            </a:r>
            <a:r>
              <a:rPr kumimoji="0" lang="fa-IR" sz="5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B Titr" panose="00000700000000000000" pitchFamily="2" charset="-78"/>
              </a:rPr>
              <a:t>صنعت عکاسی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a-IR" sz="5400" b="1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B Titr" panose="00000700000000000000" pitchFamily="2" charset="-78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itchFamily="34" charset="0"/>
                <a:ea typeface="+mj-ea"/>
                <a:cs typeface="B Titr" panose="00000700000000000000" pitchFamily="2" charset="-78"/>
              </a:rPr>
              <a:t>Genesis and Evolution of Photo Industry</a:t>
            </a:r>
            <a:endParaRPr kumimoji="0" lang="fa-I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Rounded MT Bold" pitchFamily="34" charset="0"/>
              <a:ea typeface="+mj-ea"/>
              <a:cs typeface="B Titr" panose="00000700000000000000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B Titr" panose="00000700000000000000" pitchFamily="2" charset="-78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724400" y="260350"/>
            <a:ext cx="4191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fa-IR" sz="2400" dirty="0">
                <a:solidFill>
                  <a:srgbClr val="FFFF00"/>
                </a:solidFill>
              </a:rPr>
              <a:t>آموزش مجازی نشریات </a:t>
            </a:r>
            <a:r>
              <a:rPr lang="fa-IR" sz="2400" dirty="0" smtClean="0">
                <a:solidFill>
                  <a:srgbClr val="FFFF00"/>
                </a:solidFill>
              </a:rPr>
              <a:t>دانشجویی :</a:t>
            </a:r>
            <a:endParaRPr lang="en-US" sz="2400" dirty="0">
              <a:solidFill>
                <a:srgbClr val="FFFF00"/>
              </a:solidFill>
            </a:endParaRP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 rot="10800000" flipV="1">
            <a:off x="468313" y="5451475"/>
            <a:ext cx="4286250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a-IR" sz="2400" dirty="0">
                <a:solidFill>
                  <a:srgbClr val="FFFF00"/>
                </a:solidFill>
              </a:rPr>
              <a:t>خانه نشریات دانشگاهی </a:t>
            </a:r>
          </a:p>
          <a:p>
            <a:pPr algn="ctr"/>
            <a:r>
              <a:rPr lang="fa-IR" sz="2400" dirty="0">
                <a:solidFill>
                  <a:srgbClr val="FFFF00"/>
                </a:solidFill>
              </a:rPr>
              <a:t>دانشگاه شهید مدنی آذربایجان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2.irib.ir/amouzesh/h/hpics/hakasi15.jpg"/>
          <p:cNvPicPr/>
          <p:nvPr/>
        </p:nvPicPr>
        <p:blipFill>
          <a:blip r:embed="rId2" cstate="email">
            <a:lum contrast="40000"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0" y="1828800"/>
            <a:ext cx="2286000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ectangle 5"/>
          <p:cNvSpPr/>
          <p:nvPr/>
        </p:nvSpPr>
        <p:spPr>
          <a:xfrm>
            <a:off x="457200" y="914400"/>
            <a:ext cx="8153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b="1" dirty="0" smtClean="0">
                <a:latin typeface="Arial" pitchFamily="34" charset="0"/>
                <a:cs typeface="2  Yagut" pitchFamily="2" charset="-78"/>
              </a:rPr>
              <a:t>توماس وج‏ وود </a:t>
            </a:r>
            <a:r>
              <a:rPr lang="en-US" b="1" dirty="0" smtClean="0">
                <a:latin typeface="Arial" pitchFamily="34" charset="0"/>
                <a:cs typeface="2  Yagut" pitchFamily="2" charset="-78"/>
              </a:rPr>
              <a:t>Thomas Wedgwood</a:t>
            </a:r>
            <a:r>
              <a:rPr lang="ar-SA" b="1" dirty="0" smtClean="0">
                <a:latin typeface="Arial" pitchFamily="34" charset="0"/>
                <a:cs typeface="2  Yagut" pitchFamily="2" charset="-78"/>
              </a:rPr>
              <a:t>در سال ۱۷۹۹ استفاده از مواد حساس به نور را بررسی کرد . </a:t>
            </a:r>
            <a:endParaRPr lang="en-US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7" name="Picture 6" descr="225px-Thomas_Wedgwood_(1771-1805)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2200" y="1752600"/>
            <a:ext cx="2046524" cy="26286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685800" y="4840069"/>
            <a:ext cx="807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b="1" dirty="0" smtClean="0">
                <a:latin typeface="Arial" pitchFamily="34" charset="0"/>
                <a:cs typeface="2  Yagut" pitchFamily="2" charset="-78"/>
              </a:rPr>
              <a:t>وج وود همچنین موفق شد روش فتوگرام را ابداع کند. فتوگرام روشی برای تولید کپی‏های عکاسی از برگ‏ها و اجسام دیگر بدون استفاده از دوربین بود</a:t>
            </a:r>
            <a:r>
              <a:rPr lang="fa-IR" b="1" dirty="0" smtClean="0">
                <a:latin typeface="Arial" pitchFamily="34" charset="0"/>
                <a:cs typeface="2  Yagut" pitchFamily="2" charset="-78"/>
              </a:rPr>
              <a:t>.</a:t>
            </a:r>
            <a:endParaRPr lang="en-US" b="1" dirty="0">
              <a:latin typeface="Arial" pitchFamily="34" charset="0"/>
              <a:cs typeface="2  Yagut" pitchFamily="2" charset="-78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10" name="Picture 9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33600" y="838201"/>
            <a:ext cx="6781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2  Yagut" pitchFamily="2" charset="-78"/>
              </a:rPr>
              <a:t> تا اینکه در سال 1819 (م) سر جان هرشل انگلیسی محلول ثبوت </a:t>
            </a:r>
            <a:r>
              <a:rPr lang="en-US" b="1" dirty="0" smtClean="0">
                <a:latin typeface="Arial" pitchFamily="34" charset="0"/>
                <a:ea typeface="Calibri" pitchFamily="34" charset="0"/>
                <a:cs typeface="2  Yagut" pitchFamily="2" charset="-78"/>
              </a:rPr>
              <a:t> </a:t>
            </a:r>
            <a:r>
              <a:rPr kumimoji="0" lang="ar-S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2  Yagut" pitchFamily="2" charset="-78"/>
              </a:rPr>
              <a:t>را کشف کرد که در حال حاضر نیز به عنوان ماده اصلی ثابت کننده تصویر استفاده می شود .</a:t>
            </a:r>
            <a:r>
              <a:rPr kumimoji="0" lang="ar-S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Calibri" pitchFamily="34" charset="0"/>
                <a:cs typeface="2  Yagut" pitchFamily="2" charset="-78"/>
              </a:rPr>
              <a:t> 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2  Yagut" pitchFamily="2" charset="-78"/>
            </a:endParaRPr>
          </a:p>
          <a:p>
            <a:pPr marL="0" marR="0" lvl="0" indent="0" algn="r" defTabSz="914400" rtl="1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2  Yagut" pitchFamily="2" charset="-78"/>
              </a:rPr>
              <a:t> </a:t>
            </a:r>
          </a:p>
        </p:txBody>
      </p:sp>
      <p:pic>
        <p:nvPicPr>
          <p:cNvPr id="3" name="Picture 2" descr="225px-John_Herschel_by_Jula_Margaret_Cameron,_Abril_1867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221232"/>
            <a:ext cx="1600200" cy="20553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 descr="250px-Herschel_sitzend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5000" y="3276600"/>
            <a:ext cx="1807882" cy="24587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3962400" y="2819400"/>
            <a:ext cx="4876800" cy="2773525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  <a:buNone/>
            </a:pPr>
            <a:r>
              <a:rPr lang="en-US" sz="1600" b="1" dirty="0" smtClean="0">
                <a:latin typeface="Arial" pitchFamily="34" charset="0"/>
                <a:cs typeface="2  Yagut" pitchFamily="2" charset="-78"/>
              </a:rPr>
              <a:t/>
            </a:r>
            <a:br>
              <a:rPr lang="en-US" sz="1600" b="1" dirty="0" smtClean="0">
                <a:latin typeface="Arial" pitchFamily="34" charset="0"/>
                <a:cs typeface="2  Yagut" pitchFamily="2" charset="-78"/>
              </a:rPr>
            </a:br>
            <a:r>
              <a:rPr lang="ar-SA" sz="1600" b="1" dirty="0" smtClean="0">
                <a:latin typeface="Arial" pitchFamily="34" charset="0"/>
                <a:cs typeface="2  Yagut" pitchFamily="2" charset="-78"/>
              </a:rPr>
              <a:t>1_ او با تركيب  كلمات یونانی </a:t>
            </a:r>
            <a:r>
              <a:rPr lang="en-US" sz="1600" b="1" dirty="0" smtClean="0">
                <a:latin typeface="Arial" pitchFamily="34" charset="0"/>
                <a:cs typeface="2  Yagut" pitchFamily="2" charset="-78"/>
              </a:rPr>
              <a:t> (photo) </a:t>
            </a:r>
            <a:r>
              <a:rPr lang="ar-SA" sz="1600" b="1" dirty="0" smtClean="0">
                <a:latin typeface="Arial" pitchFamily="34" charset="0"/>
                <a:cs typeface="2  Yagut" pitchFamily="2" charset="-78"/>
              </a:rPr>
              <a:t>يعني «نور» و</a:t>
            </a:r>
            <a:r>
              <a:rPr lang="en-US" sz="1600" b="1" dirty="0" smtClean="0">
                <a:latin typeface="Arial" pitchFamily="34" charset="0"/>
                <a:cs typeface="2  Yagut" pitchFamily="2" charset="-78"/>
              </a:rPr>
              <a:t> (Graph in) </a:t>
            </a:r>
            <a:r>
              <a:rPr lang="ar-SA" sz="1600" b="1" dirty="0" smtClean="0">
                <a:latin typeface="Arial" pitchFamily="34" charset="0"/>
                <a:cs typeface="2  Yagut" pitchFamily="2" charset="-78"/>
              </a:rPr>
              <a:t>يعني «رسم كردن» واژه فتوگرافي</a:t>
            </a:r>
            <a:r>
              <a:rPr lang="en-US" sz="1600" b="1" dirty="0" smtClean="0">
                <a:latin typeface="Arial" pitchFamily="34" charset="0"/>
                <a:cs typeface="2  Yagut" pitchFamily="2" charset="-78"/>
              </a:rPr>
              <a:t> (photography) </a:t>
            </a:r>
            <a:r>
              <a:rPr lang="ar-SA" sz="1600" b="1" dirty="0" smtClean="0">
                <a:latin typeface="Arial" pitchFamily="34" charset="0"/>
                <a:cs typeface="2  Yagut" pitchFamily="2" charset="-78"/>
              </a:rPr>
              <a:t>را ابداع كرد</a:t>
            </a:r>
            <a:r>
              <a:rPr lang="en-US" sz="1600" b="1" dirty="0" smtClean="0">
                <a:latin typeface="Arial" pitchFamily="34" charset="0"/>
                <a:cs typeface="2  Yagut" pitchFamily="2" charset="-78"/>
              </a:rPr>
              <a:t>.</a:t>
            </a:r>
          </a:p>
          <a:p>
            <a:pPr algn="r" rtl="1">
              <a:lnSpc>
                <a:spcPct val="150000"/>
              </a:lnSpc>
              <a:buNone/>
            </a:pPr>
            <a:r>
              <a:rPr lang="en-US" sz="1600" b="1" dirty="0" smtClean="0">
                <a:latin typeface="Arial" pitchFamily="34" charset="0"/>
                <a:cs typeface="2  Yagut" pitchFamily="2" charset="-78"/>
              </a:rPr>
              <a:t/>
            </a:r>
            <a:br>
              <a:rPr lang="en-US" sz="1600" b="1" dirty="0" smtClean="0">
                <a:latin typeface="Arial" pitchFamily="34" charset="0"/>
                <a:cs typeface="2  Yagut" pitchFamily="2" charset="-78"/>
              </a:rPr>
            </a:br>
            <a:r>
              <a:rPr lang="ar-SA" sz="1600" b="1" dirty="0" smtClean="0">
                <a:latin typeface="Arial" pitchFamily="34" charset="0"/>
                <a:cs typeface="2  Yagut" pitchFamily="2" charset="-78"/>
              </a:rPr>
              <a:t>2_ به کار بردن الفاظ نگاتیو ( منفی ) و پوزیتیو ( مثبت ) در مورد تصاویر</a:t>
            </a:r>
            <a:r>
              <a:rPr lang="fa-IR" sz="1600" b="1" dirty="0" smtClean="0">
                <a:latin typeface="Arial" pitchFamily="34" charset="0"/>
                <a:cs typeface="2  Yagut" pitchFamily="2" charset="-78"/>
              </a:rPr>
              <a:t>.</a:t>
            </a:r>
            <a:r>
              <a:rPr lang="ar-SA" sz="1600" b="1" dirty="0" smtClean="0">
                <a:latin typeface="Arial" pitchFamily="34" charset="0"/>
                <a:cs typeface="2  Yagut" pitchFamily="2" charset="-78"/>
              </a:rPr>
              <a:t> </a:t>
            </a:r>
            <a:endParaRPr lang="en-US" sz="1400" dirty="0">
              <a:cs typeface="2  Yagut" pitchFamily="2" charset="-78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7" name="Picture 6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066800"/>
            <a:ext cx="7924800" cy="2286000"/>
          </a:xfrm>
        </p:spPr>
        <p:txBody>
          <a:bodyPr>
            <a:noAutofit/>
          </a:bodyPr>
          <a:lstStyle/>
          <a:p>
            <a:pPr algn="r" rtl="1">
              <a:buNone/>
            </a:pP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اما 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یك چاپخانه دار فرانسوی به نام ژوزف نیسفور نی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 ئی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پس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 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 (Niepce)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ثبت كننده اولین عكس پایدار دنیا است . </a:t>
            </a:r>
            <a:endParaRPr lang="fa-IR" sz="1800" b="1" dirty="0" smtClean="0">
              <a:latin typeface="Arial" pitchFamily="34" charset="0"/>
              <a:cs typeface="2  Yagut" pitchFamily="2" charset="-78"/>
            </a:endParaRPr>
          </a:p>
          <a:p>
            <a:pPr algn="r" rtl="1">
              <a:buNone/>
            </a:pPr>
            <a:endParaRPr lang="fa-IR" sz="1800" b="1" dirty="0" smtClean="0">
              <a:latin typeface="Arial" pitchFamily="34" charset="0"/>
              <a:cs typeface="2  Yagut" pitchFamily="2" charset="-78"/>
            </a:endParaRPr>
          </a:p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البته " نی ئپس " نیز همانند " وج وود " هرگز نتوانست عكس هایی را كه بر روی كاغذهای آغشته به كلرور نقره تشكیل می داد را ثبت و پایدار كند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.</a:t>
            </a:r>
          </a:p>
          <a:p>
            <a:pPr algn="r" rtl="1">
              <a:buNone/>
            </a:pPr>
            <a:endParaRPr lang="fa-IR" sz="1800" b="1" dirty="0" smtClean="0">
              <a:latin typeface="Arial" pitchFamily="34" charset="0"/>
              <a:cs typeface="2  Yagut" pitchFamily="2" charset="-78"/>
            </a:endParaRPr>
          </a:p>
          <a:p>
            <a:pPr algn="r" rtl="1">
              <a:buNone/>
            </a:pPr>
            <a:endParaRPr lang="en-US" sz="1800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5" name="Picture 4" descr="9313616653121069471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34000" y="3048000"/>
            <a:ext cx="2093976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6" name="Picture 5" descr="_______26_20120522_1951700095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85800"/>
            <a:ext cx="8229600" cy="2590800"/>
          </a:xfrm>
        </p:spPr>
        <p:txBody>
          <a:bodyPr>
            <a:normAutofit/>
          </a:bodyPr>
          <a:lstStyle/>
          <a:p>
            <a:pPr algn="r" rtl="1">
              <a:buNone/>
            </a:pPr>
            <a:endParaRPr lang="fa-IR" sz="1800" b="1" dirty="0" smtClean="0">
              <a:latin typeface="Arial" pitchFamily="34" charset="0"/>
              <a:cs typeface="2  Yagut" pitchFamily="2" charset="-78"/>
            </a:endParaRPr>
          </a:p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نی ئ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ی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پس در پی تلاش خود برای تكمیل فوتوگراف (نگارش با نور) و عكس های ثابت،گراورسازی را اختراع كرده بود كه بعدها در صنعت چاپ بسیار مورد استفاده قرار گرفت.</a:t>
            </a:r>
            <a:endParaRPr lang="en-US" sz="1800" b="1" dirty="0" smtClean="0">
              <a:latin typeface="Arial" pitchFamily="34" charset="0"/>
              <a:cs typeface="2  Yagut" pitchFamily="2" charset="-78"/>
            </a:endParaRPr>
          </a:p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(گراورسازی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فنی است برای نقش کردن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fa-IR" sz="1800" b="1" u="sng" dirty="0" smtClean="0">
                <a:latin typeface="Arial" pitchFamily="34" charset="0"/>
                <a:cs typeface="2  Yagut" pitchFamily="2" charset="-78"/>
              </a:rPr>
              <a:t>عکس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و دیگر کارهای تصویری روی صفحه‌ای فلزی برای تکثیر، که بیشتر در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صنعت چاپ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به کار می‌رود. </a:t>
            </a:r>
            <a:endParaRPr lang="fa-IR" sz="1800" b="1" dirty="0" smtClean="0">
              <a:latin typeface="Arial" pitchFamily="34" charset="0"/>
              <a:cs typeface="2  Yagut" pitchFamily="2" charset="-78"/>
            </a:endParaRPr>
          </a:p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نی 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ئی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پس نام اختراع خود را «هلیوگراور» گذاشت كه به معنای حكاكی با نور خورشید است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.</a:t>
            </a:r>
          </a:p>
          <a:p>
            <a:pPr algn="r" rtl="1">
              <a:buNone/>
            </a:pPr>
            <a:endParaRPr lang="en-US" sz="1800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6" name="Picture 5" descr="04-13-R-89-C358-20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6838" t="18533" r="9401" b="19691"/>
          <a:stretch>
            <a:fillRect/>
          </a:stretch>
        </p:blipFill>
        <p:spPr>
          <a:xfrm>
            <a:off x="2556510" y="4876800"/>
            <a:ext cx="3920490" cy="1600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Gilsonite (1).jpg"/>
          <p:cNvPicPr>
            <a:picLocks noChangeAspect="1"/>
          </p:cNvPicPr>
          <p:nvPr/>
        </p:nvPicPr>
        <p:blipFill>
          <a:blip r:embed="rId3" cstate="email">
            <a:grayscl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0" y="3276600"/>
            <a:ext cx="2705100" cy="13705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7" name="Picture 6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33400" y="914400"/>
            <a:ext cx="8229600" cy="10668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2  Yagut" pitchFamily="2" charset="-78"/>
              </a:rPr>
              <a:t>ژوزف نیسفور نی</a:t>
            </a:r>
            <a:r>
              <a:rPr lang="fa-I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2  Yagut" pitchFamily="2" charset="-78"/>
              </a:rPr>
              <a:t> ئی</a:t>
            </a:r>
            <a:r>
              <a:rPr lang="ar-SA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2  Yagut" pitchFamily="2" charset="-78"/>
              </a:rPr>
              <a:t>پس</a:t>
            </a:r>
            <a:r>
              <a:rPr lang="fa-I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2  Yagut" pitchFamily="2" charset="-78"/>
              </a:rPr>
              <a:t> 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2  Yagut" pitchFamily="2" charset="-78"/>
              </a:rPr>
              <a:t> (</a:t>
            </a:r>
            <a:r>
              <a:rPr lang="en-US" sz="2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2  Yagut" pitchFamily="2" charset="-78"/>
              </a:rPr>
              <a:t>Niepce</a:t>
            </a:r>
            <a:r>
              <a:rPr 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2  Yagut" pitchFamily="2" charset="-78"/>
              </a:rPr>
              <a:t>)</a:t>
            </a:r>
          </a:p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اولین عکس در آوریل سال ۱۸۲۷، با یک دوربین سوزنی گرفته شد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.</a:t>
            </a:r>
          </a:p>
          <a:p>
            <a:pPr lvl="0" algn="r" rtl="1">
              <a:buNone/>
            </a:pPr>
            <a:r>
              <a:rPr lang="ar-SA" sz="1600" b="1" dirty="0" smtClean="0">
                <a:latin typeface="Calibri" pitchFamily="34" charset="0"/>
                <a:ea typeface="Calibri" pitchFamily="34" charset="0"/>
                <a:cs typeface="2  Yagut" pitchFamily="2" charset="-78"/>
              </a:rPr>
              <a:t>اولین عکس دنیا را ظاهر کرد و این روش را ((هلیوگرافی)) یا ترسیم به وسیله خورشید نامید 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. </a:t>
            </a:r>
            <a:endParaRPr lang="en-US" sz="1800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8" name="Picture 7" descr="24_photo_niepce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71800" y="2438400"/>
            <a:ext cx="4605338" cy="3276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4495800" y="5715000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                                    کبوتر خانه و اصطبل</a:t>
            </a:r>
            <a:endParaRPr kumimoji="0" lang="ar-SA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6" name="Picture 5" descr="_______26_20120522_1951700095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  <p:pic>
        <p:nvPicPr>
          <p:cNvPr id="7" name="Picture 6" descr="neipcesmall.gif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00" y="3200400"/>
            <a:ext cx="1406338" cy="18215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Rectangle 10"/>
          <p:cNvSpPr/>
          <p:nvPr/>
        </p:nvSpPr>
        <p:spPr>
          <a:xfrm>
            <a:off x="381000" y="5486400"/>
            <a:ext cx="177644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buNone/>
            </a:pPr>
            <a:r>
              <a:rPr lang="ar-SA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2  Yagut" pitchFamily="2" charset="-78"/>
              </a:rPr>
              <a:t>ژوزف نیسفور نی</a:t>
            </a:r>
            <a:r>
              <a:rPr lang="fa-I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2  Yagut" pitchFamily="2" charset="-78"/>
              </a:rPr>
              <a:t> ئی</a:t>
            </a:r>
            <a:r>
              <a:rPr lang="ar-SA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2  Yagut" pitchFamily="2" charset="-78"/>
              </a:rPr>
              <a:t>پس</a:t>
            </a:r>
            <a:r>
              <a:rPr lang="fa-IR" sz="1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2  Yagut" pitchFamily="2" charset="-78"/>
              </a:rPr>
              <a:t> </a:t>
            </a:r>
            <a:endParaRPr lang="en-US" sz="1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2  Yagut" pitchFamily="2" charset="-78"/>
            </a:endParaRPr>
          </a:p>
        </p:txBody>
      </p:sp>
    </p:spTree>
  </p:cSld>
  <p:clrMapOvr>
    <a:masterClrMapping/>
  </p:clrMapOvr>
  <p:transition>
    <p:pull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4"/>
          <p:cNvSpPr txBox="1">
            <a:spLocks/>
          </p:cNvSpPr>
          <p:nvPr/>
        </p:nvSpPr>
        <p:spPr>
          <a:xfrm>
            <a:off x="228600" y="2971800"/>
            <a:ext cx="5334000" cy="10668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r" rtl="1">
              <a:lnSpc>
                <a:spcPct val="150000"/>
              </a:lnSpc>
            </a:pPr>
            <a:r>
              <a:rPr lang="ar-SA" b="1" dirty="0" smtClean="0">
                <a:latin typeface="Arial" pitchFamily="34" charset="0"/>
                <a:cs typeface="2  Yagut" pitchFamily="2" charset="-78"/>
              </a:rPr>
              <a:t>در سال 1839 داگر ضمن بررسی‌های</a:t>
            </a:r>
            <a:r>
              <a:rPr lang="fa-IR" b="1" dirty="0" smtClean="0">
                <a:latin typeface="Arial" pitchFamily="34" charset="0"/>
                <a:cs typeface="2  Yagut" pitchFamily="2" charset="-78"/>
              </a:rPr>
              <a:t> بیشتر توانست با استفاده از محلول ثبوت </a:t>
            </a:r>
            <a:r>
              <a:rPr lang="fa-IR" b="1" dirty="0" smtClean="0">
                <a:cs typeface="2  Yagut" pitchFamily="2" charset="-78"/>
              </a:rPr>
              <a:t>عکس را </a:t>
            </a:r>
            <a:r>
              <a:rPr lang="ar-SA" b="1" dirty="0" smtClean="0">
                <a:cs typeface="2  Yagut" pitchFamily="2" charset="-78"/>
              </a:rPr>
              <a:t>در کمتر از یک دقیقه عکس را</a:t>
            </a:r>
            <a:r>
              <a:rPr lang="fa-IR" b="1" dirty="0" smtClean="0">
                <a:cs typeface="2  Yagut" pitchFamily="2" charset="-78"/>
              </a:rPr>
              <a:t> </a:t>
            </a:r>
            <a:r>
              <a:rPr lang="ar-SA" b="1" dirty="0" smtClean="0">
                <a:cs typeface="2  Yagut" pitchFamily="2" charset="-78"/>
              </a:rPr>
              <a:t>ثابت کرد</a:t>
            </a:r>
            <a:r>
              <a:rPr lang="en-US" b="1" dirty="0" smtClean="0">
                <a:cs typeface="2  Yagut" pitchFamily="2" charset="-78"/>
              </a:rPr>
              <a:t>.</a:t>
            </a:r>
          </a:p>
        </p:txBody>
      </p:sp>
      <p:pic>
        <p:nvPicPr>
          <p:cNvPr id="7" name="Picture 6" descr="24_daguerre_jbsabatier_niep1">
            <a:hlinkClick r:id="rId2"/>
          </p:cNvPr>
          <p:cNvPicPr/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8400" y="2971800"/>
            <a:ext cx="21336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Rectangle 3"/>
          <p:cNvSpPr>
            <a:spLocks noChangeArrowheads="1"/>
          </p:cNvSpPr>
          <p:nvPr/>
        </p:nvSpPr>
        <p:spPr bwMode="auto">
          <a:xfrm>
            <a:off x="685800" y="914400"/>
            <a:ext cx="8001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2  Yagut" pitchFamily="2" charset="-78"/>
              </a:rPr>
              <a:t>پس از مرگ نیئپس</a:t>
            </a:r>
            <a:r>
              <a:rPr kumimoji="0" lang="ar-S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2  Yagut" pitchFamily="2" charset="-78"/>
              </a:rPr>
              <a:t> در سال 1830 داگر تصادفا کشف</a:t>
            </a:r>
            <a:r>
              <a:rPr kumimoji="0" lang="fa-I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2  Yagut" pitchFamily="2" charset="-78"/>
              </a:rPr>
              <a:t>ی</a:t>
            </a:r>
            <a:r>
              <a:rPr kumimoji="0" lang="ar-S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2  Yagut" pitchFamily="2" charset="-78"/>
              </a:rPr>
              <a:t> کرد</a:t>
            </a:r>
            <a:r>
              <a:rPr kumimoji="0" lang="fa-IR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2  Yagut" pitchFamily="2" charset="-78"/>
              </a:rPr>
              <a:t>.</a:t>
            </a:r>
            <a:r>
              <a:rPr kumimoji="0" lang="ar-SA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2  Yagut" pitchFamily="2" charset="-78"/>
              </a:rPr>
              <a:t> این نوع تصویر که به تصویر داگری معروف شد </a:t>
            </a:r>
            <a:r>
              <a:rPr kumimoji="0" lang="ar-SA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2  Yagut" pitchFamily="2" charset="-78"/>
              </a:rPr>
              <a:t>(( داگرئوتیپ)) </a:t>
            </a:r>
            <a:endParaRPr kumimoji="0" 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10" name="Picture 9" descr="b82z7v0uhbbbb6jgwrn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8800" y="4267200"/>
            <a:ext cx="2228070" cy="152400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8" name="Picture 7" descr="_______26_20120522_1951700095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aguerreotype_Daguerre_Atelier_183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800600" y="1828800"/>
            <a:ext cx="3581400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Text Placeholder 10"/>
          <p:cNvSpPr>
            <a:spLocks noGrp="1"/>
          </p:cNvSpPr>
          <p:nvPr>
            <p:ph type="body" idx="1"/>
          </p:nvPr>
        </p:nvSpPr>
        <p:spPr>
          <a:xfrm>
            <a:off x="531812" y="940848"/>
            <a:ext cx="4040188" cy="659352"/>
          </a:xfrm>
        </p:spPr>
        <p:txBody>
          <a:bodyPr/>
          <a:lstStyle/>
          <a:p>
            <a:pPr algn="ctr" rtl="1"/>
            <a:r>
              <a:rPr lang="ar-SA" sz="1800" dirty="0" smtClean="0">
                <a:solidFill>
                  <a:schemeClr val="tx1"/>
                </a:solidFill>
                <a:cs typeface="2  Yagut" pitchFamily="2" charset="-78"/>
              </a:rPr>
              <a:t>یک عکس</a:t>
            </a:r>
            <a:r>
              <a:rPr lang="fa-IR" sz="1800" dirty="0" smtClean="0">
                <a:solidFill>
                  <a:schemeClr val="tx1"/>
                </a:solidFill>
                <a:cs typeface="2  Yagut" pitchFamily="2" charset="-78"/>
              </a:rPr>
              <a:t> به روش</a:t>
            </a:r>
            <a:r>
              <a:rPr lang="ar-SA" sz="1800" dirty="0" smtClean="0">
                <a:solidFill>
                  <a:schemeClr val="tx1"/>
                </a:solidFill>
                <a:cs typeface="2  Yagut" pitchFamily="2" charset="-78"/>
              </a:rPr>
              <a:t> داگرئوت</a:t>
            </a:r>
            <a:r>
              <a:rPr lang="fa-IR" sz="1800" dirty="0" smtClean="0">
                <a:solidFill>
                  <a:schemeClr val="tx1"/>
                </a:solidFill>
                <a:cs typeface="2  Yagut" pitchFamily="2" charset="-78"/>
              </a:rPr>
              <a:t>ای</a:t>
            </a:r>
            <a:r>
              <a:rPr lang="ar-SA" sz="1800" dirty="0" smtClean="0">
                <a:solidFill>
                  <a:schemeClr val="tx1"/>
                </a:solidFill>
                <a:cs typeface="2  Yagut" pitchFamily="2" charset="-78"/>
              </a:rPr>
              <a:t>پ</a:t>
            </a:r>
            <a:endParaRPr lang="en-US" sz="1800" dirty="0">
              <a:cs typeface="2  Yagut" pitchFamily="2" charset="-78"/>
            </a:endParaRPr>
          </a:p>
        </p:txBody>
      </p:sp>
      <p:sp>
        <p:nvSpPr>
          <p:cNvPr id="13" name="Text Placeholder 12"/>
          <p:cNvSpPr>
            <a:spLocks noGrp="1"/>
          </p:cNvSpPr>
          <p:nvPr>
            <p:ph type="body" sz="half" idx="3"/>
          </p:nvPr>
        </p:nvSpPr>
        <p:spPr>
          <a:xfrm>
            <a:off x="4648200" y="990600"/>
            <a:ext cx="4041775" cy="654843"/>
          </a:xfrm>
        </p:spPr>
        <p:txBody>
          <a:bodyPr>
            <a:normAutofit/>
          </a:bodyPr>
          <a:lstStyle/>
          <a:p>
            <a:pPr algn="ctr" rtl="1"/>
            <a:r>
              <a:rPr lang="ar-SA" sz="1800" dirty="0" smtClean="0">
                <a:solidFill>
                  <a:schemeClr val="tx1"/>
                </a:solidFill>
                <a:cs typeface="2  Yagut" pitchFamily="2" charset="-78"/>
              </a:rPr>
              <a:t>عکس</a:t>
            </a:r>
            <a:r>
              <a:rPr lang="fa-IR" sz="1800" dirty="0" smtClean="0">
                <a:solidFill>
                  <a:schemeClr val="tx1"/>
                </a:solidFill>
                <a:cs typeface="2  Yagut" pitchFamily="2" charset="-78"/>
              </a:rPr>
              <a:t>ی به روشه</a:t>
            </a:r>
            <a:r>
              <a:rPr lang="ar-SA" sz="1800" dirty="0" smtClean="0">
                <a:solidFill>
                  <a:schemeClr val="tx1"/>
                </a:solidFill>
                <a:cs typeface="2  Yagut" pitchFamily="2" charset="-78"/>
              </a:rPr>
              <a:t> داگرئوت</a:t>
            </a:r>
            <a:r>
              <a:rPr lang="fa-IR" sz="1800" dirty="0" smtClean="0">
                <a:solidFill>
                  <a:schemeClr val="tx1"/>
                </a:solidFill>
                <a:cs typeface="2  Yagut" pitchFamily="2" charset="-78"/>
              </a:rPr>
              <a:t>ای</a:t>
            </a:r>
            <a:r>
              <a:rPr lang="ar-SA" sz="1800" dirty="0" smtClean="0">
                <a:solidFill>
                  <a:schemeClr val="tx1"/>
                </a:solidFill>
                <a:cs typeface="2  Yagut" pitchFamily="2" charset="-78"/>
              </a:rPr>
              <a:t>پ که توس</a:t>
            </a:r>
            <a:r>
              <a:rPr lang="fa-IR" sz="1800" dirty="0" smtClean="0">
                <a:solidFill>
                  <a:schemeClr val="tx1"/>
                </a:solidFill>
                <a:cs typeface="2  Yagut" pitchFamily="2" charset="-78"/>
              </a:rPr>
              <a:t>ط</a:t>
            </a:r>
            <a:r>
              <a:rPr lang="en-US" sz="1800" dirty="0" smtClean="0">
                <a:solidFill>
                  <a:schemeClr val="tx1"/>
                </a:solidFill>
                <a:cs typeface="2  Yagut" pitchFamily="2" charset="-78"/>
              </a:rPr>
              <a:t> </a:t>
            </a:r>
            <a:r>
              <a:rPr lang="ar-SA" sz="1800" dirty="0" smtClean="0">
                <a:solidFill>
                  <a:schemeClr val="tx1"/>
                </a:solidFill>
                <a:cs typeface="2  Yagut" pitchFamily="2" charset="-78"/>
              </a:rPr>
              <a:t>لوئی داگر</a:t>
            </a:r>
            <a:r>
              <a:rPr lang="fa-IR" sz="1800" dirty="0" smtClean="0">
                <a:solidFill>
                  <a:schemeClr val="tx1"/>
                </a:solidFill>
                <a:cs typeface="2  Yagut" pitchFamily="2" charset="-78"/>
              </a:rPr>
              <a:t> د</a:t>
            </a:r>
            <a:r>
              <a:rPr lang="ar-SA" sz="1800" dirty="0" smtClean="0">
                <a:solidFill>
                  <a:schemeClr val="tx1"/>
                </a:solidFill>
                <a:cs typeface="2  Yagut" pitchFamily="2" charset="-78"/>
              </a:rPr>
              <a:t>ر سال </a:t>
            </a:r>
            <a:r>
              <a:rPr lang="fa-IR" sz="1800" dirty="0" smtClean="0">
                <a:solidFill>
                  <a:schemeClr val="tx1"/>
                </a:solidFill>
                <a:cs typeface="2  Yagut" pitchFamily="2" charset="-78"/>
              </a:rPr>
              <a:t>۱۸۳۷</a:t>
            </a:r>
            <a:r>
              <a:rPr lang="en-US" sz="1800" dirty="0" smtClean="0">
                <a:solidFill>
                  <a:schemeClr val="tx1"/>
                </a:solidFill>
                <a:cs typeface="2  Yagut" pitchFamily="2" charset="-78"/>
              </a:rPr>
              <a:t> </a:t>
            </a:r>
            <a:r>
              <a:rPr lang="ar-SA" sz="1800" dirty="0" smtClean="0">
                <a:solidFill>
                  <a:schemeClr val="tx1"/>
                </a:solidFill>
                <a:cs typeface="2  Yagut" pitchFamily="2" charset="-78"/>
              </a:rPr>
              <a:t>عکسبرداری</a:t>
            </a:r>
            <a:r>
              <a:rPr lang="en-US" sz="1800" dirty="0" smtClean="0">
                <a:solidFill>
                  <a:schemeClr val="tx1"/>
                </a:solidFill>
                <a:cs typeface="2  Yagut" pitchFamily="2" charset="-78"/>
              </a:rPr>
              <a:t> </a:t>
            </a:r>
            <a:r>
              <a:rPr lang="ar-SA" sz="1800" dirty="0" smtClean="0">
                <a:solidFill>
                  <a:schemeClr val="tx1"/>
                </a:solidFill>
                <a:cs typeface="2  Yagut" pitchFamily="2" charset="-78"/>
              </a:rPr>
              <a:t>شد</a:t>
            </a:r>
            <a:endParaRPr lang="en-US" sz="1800" dirty="0" smtClean="0">
              <a:solidFill>
                <a:schemeClr val="tx1"/>
              </a:solidFill>
              <a:cs typeface="2  Yagut" pitchFamily="2" charset="-78"/>
            </a:endParaRPr>
          </a:p>
        </p:txBody>
      </p:sp>
      <p:pic>
        <p:nvPicPr>
          <p:cNvPr id="15" name="Picture 14" descr="20120901180914.jpe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43000" y="1828800"/>
            <a:ext cx="3200400" cy="3505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7" name="Picture 6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762000"/>
          </a:xfrm>
        </p:spPr>
        <p:txBody>
          <a:bodyPr>
            <a:noAutofit/>
          </a:bodyPr>
          <a:lstStyle/>
          <a:p>
            <a:pPr algn="r" rtl="1"/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در سال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 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۱۸</a:t>
            </a:r>
            <a:r>
              <a:rPr lang="fa-IR" sz="16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40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 میلادی</a:t>
            </a:r>
            <a:r>
              <a:rPr lang="fa-IR" sz="16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,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 شیمی‌دان</a:t>
            </a:r>
            <a:r>
              <a:rPr lang="fa-IR" sz="16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انگلیسی</a:t>
            </a:r>
            <a:r>
              <a:rPr lang="fa-IR" sz="16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هنری فاکس تالبوت</a:t>
            </a:r>
            <a:r>
              <a:rPr lang="fa-IR" sz="16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 </a:t>
            </a:r>
            <a:r>
              <a:rPr lang="ar-SA" sz="16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گزارشی از روند عکاسی خود که آن را(( کالوتیپ ))  که به زبان یونانی به معنای ( تصویر خوب است) نامیده بود را منتشر کرد</a:t>
            </a:r>
            <a:r>
              <a:rPr lang="en-US" sz="16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.</a:t>
            </a:r>
            <a:endParaRPr lang="en-US" sz="1600" b="1" dirty="0">
              <a:solidFill>
                <a:schemeClr val="tx1"/>
              </a:solidFill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6" name="Picture 5" descr="220px-William_Henry_Fox_Talbot,_by_John_Moffat,_1864.jpg"/>
          <p:cNvPicPr/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2438400"/>
            <a:ext cx="1905000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150px-Frederick_Langenheim_circa_1849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663244" y="2438400"/>
            <a:ext cx="2046112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Rectangle 7"/>
          <p:cNvSpPr/>
          <p:nvPr/>
        </p:nvSpPr>
        <p:spPr>
          <a:xfrm>
            <a:off x="3429000" y="5029200"/>
            <a:ext cx="27432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1600" b="1" dirty="0" smtClean="0">
                <a:latin typeface="Arial" pitchFamily="34" charset="0"/>
                <a:cs typeface="2  Yagut" pitchFamily="2" charset="-78"/>
              </a:rPr>
              <a:t>سال</a:t>
            </a:r>
            <a:r>
              <a:rPr lang="en-US" sz="16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600" b="1" dirty="0" smtClean="0">
                <a:latin typeface="Arial" pitchFamily="34" charset="0"/>
                <a:cs typeface="2  Yagut" pitchFamily="2" charset="-78"/>
              </a:rPr>
              <a:t>۱۸۴۹</a:t>
            </a:r>
            <a:endParaRPr lang="fa-IR" sz="1600" b="1" dirty="0" smtClean="0">
              <a:latin typeface="Arial" pitchFamily="34" charset="0"/>
              <a:cs typeface="2  Yagut" pitchFamily="2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33400" y="5029200"/>
            <a:ext cx="27432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1600" b="1" dirty="0" smtClean="0">
                <a:latin typeface="Arial" pitchFamily="34" charset="0"/>
                <a:cs typeface="2  Yagut" pitchFamily="2" charset="-78"/>
              </a:rPr>
              <a:t> هنری فاکس تالبوت در سال ۱۸۶۴</a:t>
            </a:r>
            <a:endParaRPr lang="en-US" sz="1600" b="1" dirty="0">
              <a:latin typeface="Arial" pitchFamily="34" charset="0"/>
              <a:cs typeface="2  Yagut" pitchFamily="2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72196" y="5029200"/>
            <a:ext cx="274320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SA" sz="1600" b="1" dirty="0" smtClean="0">
                <a:latin typeface="Arial" pitchFamily="34" charset="0"/>
                <a:cs typeface="2  Yagut" pitchFamily="2" charset="-78"/>
              </a:rPr>
              <a:t>سال ۱۸۴۴ </a:t>
            </a:r>
            <a:endParaRPr lang="en-US" sz="1600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11" name="Picture 10" descr="437px-Thomas_Duncan,_1807_-_1845.jpg"/>
          <p:cNvPicPr/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9822" y="2438400"/>
            <a:ext cx="1975556" cy="2286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13" name="Picture 12" descr="_______26_20120522_1951700095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990600"/>
            <a:ext cx="8610600" cy="9144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سپس با استفاده از آن می‌شد نسخه‌های دائمی فراوانی در اندازه‌های مختلف تهیه کرد؛ تا پیش از این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عکاسان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مجبور بودند صفحهٔ حساس را به اندازهٔ شی موردنظر بسازند و امکان تغییر در اندازه وجود نداشت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.</a:t>
            </a:r>
            <a:endParaRPr lang="en-US" sz="1800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5" name="Picture 4" descr="largestcamera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2133600"/>
            <a:ext cx="5486400" cy="3276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6" name="Picture 5" descr="_______26_20120522_1951700095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295400"/>
          </a:xfrm>
        </p:spPr>
        <p:txBody>
          <a:bodyPr>
            <a:noAutofit/>
          </a:bodyPr>
          <a:lstStyle/>
          <a:p>
            <a:pPr algn="r" rtl="1"/>
            <a:r>
              <a:rPr lang="ar-SA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تئوری عکس رنگی سه‌رنگ، توسط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جیمز کلرک ماکسول</a:t>
            </a:r>
            <a:r>
              <a:rPr lang="fa-IR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 </a:t>
            </a:r>
            <a:r>
              <a:rPr lang="ar-SA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در سال ۱۸۵۵ پیشنهاد شده بود</a:t>
            </a:r>
            <a:r>
              <a:rPr lang="fa-IR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.</a:t>
            </a:r>
            <a:br>
              <a:rPr lang="fa-IR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</a:br>
            <a:r>
              <a:rPr lang="ar-SA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برپایهٔ نظریهٔ او، نور مرئی از سه رنگ اساسی قرمز، سبز و آبی، تشکیل شده‌است. </a:t>
            </a:r>
            <a:r>
              <a:rPr lang="fa-IR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/>
            </a:r>
            <a:br>
              <a:rPr lang="fa-IR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</a:br>
            <a:r>
              <a:rPr lang="ar-SA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پس فیلمی از سه لایه ساخت که هر لایهٔ آن نسبت به یکی از سه رنگ‌های اولیه حساس بود و توانست نخستین عکس‌رنگی را در سال ۱۸۶۱ به ثبت برساند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.</a:t>
            </a:r>
            <a:r>
              <a:rPr lang="fa-IR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/>
            </a:r>
            <a:br>
              <a:rPr lang="fa-IR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</a:br>
            <a:endParaRPr lang="en-US" sz="1800" b="1" dirty="0">
              <a:solidFill>
                <a:schemeClr val="tx1"/>
              </a:solidFill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11" name="Picture 10" descr="225px-JamesClerkMaxwell-KatherineMaxwell-1869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0" y="2362200"/>
            <a:ext cx="32004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 descr="733px-Tartan_Ribbon.jpg"/>
          <p:cNvPicPr/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2895600"/>
            <a:ext cx="3276600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6" name="Picture 5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096000" y="457200"/>
            <a:ext cx="2667000" cy="856488"/>
          </a:xfrm>
        </p:spPr>
        <p:txBody>
          <a:bodyPr/>
          <a:lstStyle/>
          <a:p>
            <a:pPr algn="r" rtl="1"/>
            <a:r>
              <a:rPr lang="fa-IR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B Davat" pitchFamily="2" charset="-78"/>
              </a:rPr>
              <a:t>فهرست</a:t>
            </a:r>
            <a:r>
              <a:rPr lang="fa-IR" dirty="0" smtClean="0"/>
              <a:t>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533400" y="1371600"/>
            <a:ext cx="8229600" cy="5029200"/>
          </a:xfrm>
        </p:spPr>
        <p:txBody>
          <a:bodyPr>
            <a:normAutofit/>
          </a:bodyPr>
          <a:lstStyle/>
          <a:p>
            <a:pPr algn="r" rtl="1">
              <a:lnSpc>
                <a:spcPct val="110000"/>
              </a:lnSpc>
            </a:pPr>
            <a:r>
              <a:rPr lang="ar-SA" b="1" dirty="0" smtClean="0">
                <a:cs typeface="2  Yagut" pitchFamily="2" charset="-78"/>
              </a:rPr>
              <a:t>تاریخچه </a:t>
            </a:r>
            <a:r>
              <a:rPr lang="fa-IR" b="1" dirty="0" smtClean="0">
                <a:cs typeface="2  Yagut" pitchFamily="2" charset="-78"/>
              </a:rPr>
              <a:t>پیدایش عکاسی در جهان</a:t>
            </a:r>
          </a:p>
          <a:p>
            <a:pPr lvl="1" algn="r" rtl="1">
              <a:lnSpc>
                <a:spcPct val="110000"/>
              </a:lnSpc>
            </a:pPr>
            <a:r>
              <a:rPr lang="fa-IR" sz="2000" b="1" dirty="0" smtClean="0">
                <a:cs typeface="2  Yagut" pitchFamily="2" charset="-78"/>
              </a:rPr>
              <a:t>دستگاه</a:t>
            </a:r>
          </a:p>
          <a:p>
            <a:pPr lvl="1" algn="r" rtl="1">
              <a:lnSpc>
                <a:spcPct val="110000"/>
              </a:lnSpc>
            </a:pPr>
            <a:r>
              <a:rPr lang="fa-IR" sz="2000" b="1" dirty="0" smtClean="0">
                <a:cs typeface="2  Yagut" pitchFamily="2" charset="-78"/>
              </a:rPr>
              <a:t>مواد حساس به نور</a:t>
            </a:r>
          </a:p>
          <a:p>
            <a:pPr lvl="1" algn="r" rtl="1">
              <a:lnSpc>
                <a:spcPct val="110000"/>
              </a:lnSpc>
            </a:pPr>
            <a:r>
              <a:rPr lang="fa-IR" sz="2000" b="1" dirty="0" smtClean="0">
                <a:cs typeface="2  Yagut" pitchFamily="2" charset="-78"/>
              </a:rPr>
              <a:t>محلول های ثابت کننده</a:t>
            </a:r>
          </a:p>
          <a:p>
            <a:pPr algn="r" rtl="1">
              <a:lnSpc>
                <a:spcPct val="110000"/>
              </a:lnSpc>
            </a:pPr>
            <a:r>
              <a:rPr lang="ar-SA" b="1" dirty="0" smtClean="0">
                <a:cs typeface="2  Yagut" pitchFamily="2" charset="-78"/>
              </a:rPr>
              <a:t>تاریخچه </a:t>
            </a:r>
            <a:r>
              <a:rPr lang="fa-IR" b="1" dirty="0" smtClean="0">
                <a:cs typeface="2  Yagut" pitchFamily="2" charset="-78"/>
              </a:rPr>
              <a:t>پیدایش عکاسی در ایران</a:t>
            </a:r>
          </a:p>
          <a:p>
            <a:pPr algn="r" rtl="1">
              <a:lnSpc>
                <a:spcPct val="110000"/>
              </a:lnSpc>
            </a:pPr>
            <a:r>
              <a:rPr lang="ar-SA" b="1" dirty="0" smtClean="0">
                <a:cs typeface="2  Yagut" pitchFamily="2" charset="-78"/>
              </a:rPr>
              <a:t>اولین شرکت مبتکر</a:t>
            </a:r>
            <a:endParaRPr lang="fa-IR" b="1" dirty="0" smtClean="0">
              <a:cs typeface="2  Yagut" pitchFamily="2" charset="-78"/>
            </a:endParaRPr>
          </a:p>
          <a:p>
            <a:pPr algn="r" rtl="1">
              <a:lnSpc>
                <a:spcPct val="110000"/>
              </a:lnSpc>
            </a:pPr>
            <a:r>
              <a:rPr lang="ar-SA" b="1" dirty="0" smtClean="0">
                <a:cs typeface="2  Yagut" pitchFamily="2" charset="-78"/>
              </a:rPr>
              <a:t>نمونه هایی از عکس های جالب دوره های مختلف</a:t>
            </a:r>
            <a:endParaRPr lang="fa-IR" b="1" dirty="0" smtClean="0">
              <a:cs typeface="2  Yagut" pitchFamily="2" charset="-78"/>
            </a:endParaRPr>
          </a:p>
          <a:p>
            <a:pPr algn="r" rtl="1">
              <a:lnSpc>
                <a:spcPct val="110000"/>
              </a:lnSpc>
            </a:pPr>
            <a:r>
              <a:rPr lang="fa-IR" b="1" dirty="0" smtClean="0">
                <a:cs typeface="2  Yagut" pitchFamily="2" charset="-78"/>
              </a:rPr>
              <a:t>جمع بندی</a:t>
            </a:r>
          </a:p>
          <a:p>
            <a:pPr algn="r" rtl="1">
              <a:lnSpc>
                <a:spcPct val="110000"/>
              </a:lnSpc>
            </a:pPr>
            <a:r>
              <a:rPr lang="fa-IR" b="1" dirty="0" smtClean="0">
                <a:cs typeface="2  Yagut" pitchFamily="2" charset="-78"/>
              </a:rPr>
              <a:t>نمایش دوربین ها</a:t>
            </a:r>
            <a:r>
              <a:rPr lang="fa-IR" sz="2000" dirty="0" smtClean="0">
                <a:cs typeface="2  Yagut" pitchFamily="2" charset="-78"/>
              </a:rPr>
              <a:t>(عکس یادگاری)</a:t>
            </a:r>
            <a:endParaRPr lang="fa-IR" dirty="0" smtClean="0">
              <a:cs typeface="2  Yagut" pitchFamily="2" charset="-78"/>
            </a:endParaRPr>
          </a:p>
          <a:p>
            <a:pPr algn="r" rtl="1">
              <a:lnSpc>
                <a:spcPct val="110000"/>
              </a:lnSpc>
            </a:pPr>
            <a:r>
              <a:rPr lang="fa-IR" b="1" dirty="0" smtClean="0">
                <a:cs typeface="2  Yagut" pitchFamily="2" charset="-78"/>
              </a:rPr>
              <a:t>پرسش و پاسخ</a:t>
            </a:r>
          </a:p>
        </p:txBody>
      </p:sp>
      <p:pic>
        <p:nvPicPr>
          <p:cNvPr id="4" name="Picture 3" descr="_______26_20120522_1951700095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81000" y="5181600"/>
            <a:ext cx="875858" cy="1048597"/>
          </a:xfrm>
          <a:prstGeom prst="rect">
            <a:avLst/>
          </a:prstGeom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762000" y="914401"/>
            <a:ext cx="8077200" cy="10668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در سال ۱۸۷۱ ریچارد ماردوکس انگلیسی با استفاده از ژلاتین و برومور نقره و مالیدن آن به روی شیشه روش امولسیون ژلاتین یا امولسیون خشک را کشف کرد . بدین ترتیب می توانستند صفحات حساس جدید را برای ظهور و ثبوت به لابراتوار منتقل کنند .</a:t>
            </a:r>
            <a:endParaRPr lang="en-US" sz="1800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6" name="Picture 5" descr="Dr._Richard_Leach_Maddox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57800" y="2819400"/>
            <a:ext cx="2362200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 descr="041607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05000" y="3352800"/>
            <a:ext cx="2256941" cy="1600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10" name="Picture 9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19050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در سال 1888 فیلم های عکاسی خشک شفاف و قابل ارتجاع که 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به ف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یلم قرقره ای عکاسی نیز معروف شدند به همراه جعبه دوربینی که برای استفاده از این فیلم طراحی شده بود توسط جورج ایستمن به عنوان اختراعی جدید معرفی شد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.</a:t>
            </a:r>
            <a:endParaRPr lang="fa-IR" sz="1800" b="1" dirty="0" smtClean="0">
              <a:latin typeface="Arial" pitchFamily="34" charset="0"/>
              <a:cs typeface="2  Yagut" pitchFamily="2" charset="-78"/>
            </a:endParaRPr>
          </a:p>
          <a:p>
            <a:pPr algn="r" rtl="1">
              <a:buNone/>
            </a:pPr>
            <a:r>
              <a:rPr lang="ar-SA" sz="1800" b="1" dirty="0" smtClean="0">
                <a:cs typeface="2  Yagut" pitchFamily="2" charset="-78"/>
              </a:rPr>
              <a:t>شعار وى چنين بود</a:t>
            </a:r>
            <a:r>
              <a:rPr lang="en-US" sz="1800" b="1" dirty="0" smtClean="0">
                <a:cs typeface="2  Yagut" pitchFamily="2" charset="-78"/>
              </a:rPr>
              <a:t>: </a:t>
            </a:r>
            <a:r>
              <a:rPr lang="fa-IR" sz="1800" b="1" dirty="0" smtClean="0">
                <a:cs typeface="2  Yagut" pitchFamily="2" charset="-78"/>
              </a:rPr>
              <a:t>  </a:t>
            </a:r>
            <a:r>
              <a:rPr lang="en-US" sz="1800" b="1" dirty="0" smtClean="0">
                <a:cs typeface="2  Yagut" pitchFamily="2" charset="-78"/>
              </a:rPr>
              <a:t>”</a:t>
            </a:r>
            <a:r>
              <a:rPr lang="ar-SA" sz="1800" b="1" dirty="0" smtClean="0">
                <a:cs typeface="2  Yagut" pitchFamily="2" charset="-78"/>
              </a:rPr>
              <a:t>تکمه را فشار دهيد، باقى کار با ما</a:t>
            </a:r>
            <a:r>
              <a:rPr lang="en-US" sz="1800" b="1" dirty="0" smtClean="0">
                <a:cs typeface="2  Yagut" pitchFamily="2" charset="-78"/>
              </a:rPr>
              <a:t>!“ </a:t>
            </a:r>
          </a:p>
          <a:p>
            <a:pPr algn="r" rtl="1">
              <a:buNone/>
            </a:pPr>
            <a:r>
              <a:rPr lang="ar-SA" sz="1800" b="1" dirty="0" smtClean="0">
                <a:cs typeface="2  Yagut" pitchFamily="2" charset="-78"/>
              </a:rPr>
              <a:t>رؤياى او به اين ترتيب به وقوع پيوست. ابداعات او انقلابى در عرصهٔ همگانى شدن عکاسى بوجود آورد.</a:t>
            </a:r>
            <a:endParaRPr lang="en-US" sz="1800" b="1" dirty="0" smtClean="0">
              <a:cs typeface="2  Yagut" pitchFamily="2" charset="-78"/>
            </a:endParaRPr>
          </a:p>
          <a:p>
            <a:pPr algn="r" rtl="1">
              <a:buNone/>
            </a:pPr>
            <a:endParaRPr lang="en-US" sz="1800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5" name="Picture 4" descr="$(KGrHqVHJFIF!8E vphKBQcjCv,Qh!~~60_1.jpg"/>
          <p:cNvPicPr/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3505200"/>
            <a:ext cx="2514600" cy="1676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kodak_camera (1)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3048000"/>
            <a:ext cx="2286000" cy="2476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kodak_camera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0" y="4114800"/>
            <a:ext cx="2438400" cy="1865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9" name="Picture 8" descr="_______26_20120522_1951700095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629400" y="704088"/>
            <a:ext cx="2057400" cy="1143000"/>
          </a:xfrm>
          <a:noFill/>
        </p:spPr>
        <p:txBody>
          <a:bodyPr>
            <a:normAutofit/>
          </a:bodyPr>
          <a:lstStyle/>
          <a:p>
            <a:pPr algn="r" rtl="1"/>
            <a:r>
              <a:rPr lang="ar-SA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B Davat" pitchFamily="2" charset="-78"/>
              </a:rPr>
              <a:t>دوربین دیجیتال</a:t>
            </a:r>
            <a: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B Davat" pitchFamily="2" charset="-78"/>
              </a:rPr>
              <a:t/>
            </a:r>
            <a:br>
              <a:rPr lang="en-US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B Davat" pitchFamily="2" charset="-78"/>
              </a:rPr>
            </a:b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B Davat" pitchFamily="2" charset="-78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990600" y="1828800"/>
            <a:ext cx="7696200" cy="12954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اولین بار ایده ساخت دوربین های دیجیتال توسط دانشمند فضا و عکاس آمریکایی در آزمایشگاه پیشرانه جت به نام یوجین اف لالی مطرح شد ایده او در سال 1961 گرفتن عکس از سیارات و ستارگان در سفرهای فضایی بود و در سال 1968 اولین تصویر کره زمین از کره ماه گرفته شد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.</a:t>
            </a:r>
          </a:p>
          <a:p>
            <a:pPr algn="r" rtl="1">
              <a:buNone/>
            </a:pPr>
            <a:endParaRPr lang="fa-IR" sz="1800" b="1" dirty="0" smtClean="0">
              <a:latin typeface="Arial" pitchFamily="34" charset="0"/>
              <a:cs typeface="2  Yagut" pitchFamily="2" charset="-78"/>
            </a:endParaRPr>
          </a:p>
          <a:p>
            <a:pPr algn="r" rtl="1">
              <a:buNone/>
            </a:pPr>
            <a:endParaRPr lang="fa-IR" sz="1800" b="1" dirty="0" smtClean="0">
              <a:latin typeface="Arial" pitchFamily="34" charset="0"/>
              <a:cs typeface="2  Yagut" pitchFamily="2" charset="-78"/>
            </a:endParaRPr>
          </a:p>
          <a:p>
            <a:pPr algn="r" rtl="1">
              <a:buNone/>
            </a:pPr>
            <a:endParaRPr lang="en-US" sz="1800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5" name="Picture 4" descr="2009235-45-335-GPN-2000-001588-browse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24200" y="3048000"/>
            <a:ext cx="3200400" cy="2895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7" name="Picture 6" descr="_______26_20120522_1951700095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ontent Placeholder 16"/>
          <p:cNvSpPr>
            <a:spLocks noGrp="1"/>
          </p:cNvSpPr>
          <p:nvPr>
            <p:ph sz="half" idx="1"/>
          </p:nvPr>
        </p:nvSpPr>
        <p:spPr>
          <a:xfrm>
            <a:off x="304800" y="1066801"/>
            <a:ext cx="8610600" cy="1295399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در سال 1969 جورج اسمیت و ویلارد بویل  حسگر 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CCD  (Charge –Coupled – Device)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 را اختراع کردند که در حقیقت قلب دوربین های دیجیتال به حساب میامد این حسگر یک مدار متراکم حساس به نور است و در دوربین های دیجیتال ثبت اطلاعات نوری به جای فیلم توسط این حسگر صورت میگیرد. </a:t>
            </a:r>
            <a:r>
              <a:rPr 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2  Yagut" pitchFamily="2" charset="-78"/>
              </a:rPr>
              <a:t> </a:t>
            </a:r>
          </a:p>
          <a:p>
            <a:pPr algn="r" rtl="1">
              <a:buNone/>
            </a:pP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6" name="Picture 5" descr="CCD150_physics.jpg"/>
          <p:cNvPicPr/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1" y="2941320"/>
            <a:ext cx="3200400" cy="2316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CCD-2.jpg"/>
          <p:cNvPicPr/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2155" y="2819400"/>
            <a:ext cx="2691245" cy="24384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8" name="Picture 7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SA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در سال 1975 / 1354، مهندسان شرکت کداک نخستین دوربین دیجیتال قابل‌حمل را با وزن 4 کیلوگرم و ارتفاع 22 سانتی‌متر ساختند که تصویر با کیفیت 10هزار پیکسل را روی نوار کاست ذخیره می‌کرد</a:t>
            </a:r>
            <a: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!</a:t>
            </a:r>
            <a:br>
              <a:rPr lang="en-US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</a:br>
            <a:endParaRPr lang="en-US" sz="1800" b="1" dirty="0">
              <a:solidFill>
                <a:schemeClr val="tx1"/>
              </a:solidFill>
              <a:latin typeface="Arial" pitchFamily="34" charset="0"/>
              <a:cs typeface="2  Yagut" pitchFamily="2" charset="-78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10" name="Picture 9" descr="Captur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133600" y="2286000"/>
            <a:ext cx="5257985" cy="25908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10" descr="_______26_20120522_1951700095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.133480001333521994_taknaz_ir.jpg"/>
          <p:cNvPicPr/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" y="1981200"/>
            <a:ext cx="4343400" cy="3962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" name="Picture 1" descr="3009852313_46a79b748d_z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1066800"/>
            <a:ext cx="4419600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09600" y="1524000"/>
            <a:ext cx="8229600" cy="179832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اختراع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ات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 و انواع ابزار و تجهیزات عکاسی دو تا سه سال پس از اینکه به بازار می‌آمد بطور هدیه بدست پادشاه ایران می‌رسید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.</a:t>
            </a:r>
          </a:p>
          <a:p>
            <a:pPr algn="r" rtl="1">
              <a:buNone/>
            </a:pP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نخستین دستگاه‌های عکاسی به روش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داگرئوتایپ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 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به درخواست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محمد شاه قاجار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از کشورهای روسیه و انگلیس به دربارِ ایران وارد شد و در اواسط دسامبر سال ۱۸۴۲ میلادی (پایان آذر سال ۱۲۲۱ خورشیدی) نخستین عکسبرداری در ایران انجام گرفت.</a:t>
            </a:r>
            <a:endParaRPr lang="en-US" sz="1800" b="1" dirty="0" smtClean="0">
              <a:latin typeface="Arial" pitchFamily="34" charset="0"/>
              <a:cs typeface="2  Yagut" pitchFamily="2" charset="-78"/>
            </a:endParaRPr>
          </a:p>
          <a:p>
            <a:pPr algn="r" rtl="1">
              <a:buNone/>
            </a:pPr>
            <a:endParaRPr lang="en-US" sz="1800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6" name="Picture 5" descr="New Picture.jpg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438400" y="3276600"/>
            <a:ext cx="2362200" cy="327660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5029200" y="762000"/>
            <a:ext cx="3733800" cy="762000"/>
          </a:xfrm>
          <a:prstGeom prst="rect">
            <a:avLst/>
          </a:prstGeom>
        </p:spPr>
        <p:txBody>
          <a:bodyPr>
            <a:normAutofit fontScale="82500" lnSpcReduction="10000"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B Davat" pitchFamily="2" charset="-78"/>
              </a:rPr>
              <a:t>تاریخچه</a:t>
            </a:r>
            <a:r>
              <a:rPr kumimoji="0" lang="fa-IR" sz="4500" b="1" i="0" u="none" strike="noStrike" kern="120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B Davat" pitchFamily="2" charset="-78"/>
              </a:rPr>
              <a:t> عکاسی در ایران</a:t>
            </a:r>
            <a:endParaRPr kumimoji="0" lang="en-US" sz="45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7" name="Picture 6" descr="_______26_20120522_1951700095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10668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دوره پنجاه ساله سلطنت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ناصرالدین شاه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را باید دوره شکوفایی عکاسی در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 ا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یران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 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قرن نوزدهم میلادی دانست.  وی با تأسیس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عکاسخانه کاخ گلستان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 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و نیز تشویق و حمایت عکاسان، توانست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تصاویر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 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و یا به عبارتی اسناد هنری و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تاریخی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 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گرانبهایی از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ایران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 آ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ن روز را ثبت نماید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.</a:t>
            </a:r>
          </a:p>
          <a:p>
            <a:pPr algn="r" rtl="1">
              <a:buNone/>
            </a:pPr>
            <a:endParaRPr lang="en-US" sz="1800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6" name="Picture 5" descr="6-7185.jpg"/>
          <p:cNvPicPr/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2362200"/>
            <a:ext cx="1981200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 descr="200px-AmirKabir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310773" y="2362200"/>
            <a:ext cx="1909302" cy="3048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7" descr="25185.jpg"/>
          <p:cNvPicPr/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8052" y="2772550"/>
            <a:ext cx="2300748" cy="2423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ایران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10" name="Picture 9" descr="_______26_20120522_1951700095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ایران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80772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آ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قا رضا عکاس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 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‌باشی اولین عکاس حرفه‌ای و پرکار دربار ناصرالدین شاه که بسیاری از سفرها مراسم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 و 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جنبه‌های گوناگون دوران حکومت طولانی ناصرالدین شاه را ثبت کرده‌است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.</a:t>
            </a:r>
            <a:endParaRPr lang="en-US" sz="1800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6" name="Picture 5" descr="Akkasbashy.jpg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260808" y="2058316"/>
            <a:ext cx="2944228" cy="33568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big_178.jpg"/>
          <p:cNvPicPr/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5400" y="2057400"/>
            <a:ext cx="2667000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800600" y="914400"/>
            <a:ext cx="3657600" cy="9144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sz="5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اولین شرکت مبتکر</a:t>
            </a:r>
            <a:endParaRPr lang="fa-IR" sz="50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Davat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1905000"/>
          </a:xfrm>
        </p:spPr>
        <p:txBody>
          <a:bodyPr>
            <a:normAutofit lnSpcReduction="10000"/>
          </a:bodyPr>
          <a:lstStyle/>
          <a:p>
            <a:pPr algn="r" rtl="1">
              <a:lnSpc>
                <a:spcPct val="150000"/>
              </a:lnSpc>
              <a:buNone/>
            </a:pPr>
            <a:r>
              <a:rPr lang="ar-SA" sz="2400" b="1" dirty="0" smtClean="0">
                <a:cs typeface="2  Yagut" pitchFamily="2" charset="-78"/>
              </a:rPr>
              <a:t>کداک</a:t>
            </a:r>
            <a:r>
              <a:rPr lang="en-US" sz="2400" b="1" dirty="0" smtClean="0">
                <a:cs typeface="2  Yagut" pitchFamily="2" charset="-78"/>
              </a:rPr>
              <a:t> </a:t>
            </a:r>
            <a:r>
              <a:rPr lang="ar-SA" sz="1800" b="1" dirty="0" smtClean="0">
                <a:cs typeface="2  Yagut" pitchFamily="2" charset="-78"/>
              </a:rPr>
              <a:t>توسط</a:t>
            </a:r>
            <a:r>
              <a:rPr lang="en-US" sz="1800" b="1" dirty="0" smtClean="0">
                <a:cs typeface="2  Yagut" pitchFamily="2" charset="-78"/>
              </a:rPr>
              <a:t> </a:t>
            </a:r>
            <a:r>
              <a:rPr lang="ar-SA" sz="1800" b="1" dirty="0" smtClean="0">
                <a:cs typeface="2  Yagut" pitchFamily="2" charset="-78"/>
              </a:rPr>
              <a:t>جورج ایستمن</a:t>
            </a:r>
            <a:r>
              <a:rPr lang="fa-IR" sz="1800" b="1" dirty="0" smtClean="0">
                <a:cs typeface="2  Yagut" pitchFamily="2" charset="-78"/>
              </a:rPr>
              <a:t> </a:t>
            </a:r>
            <a:r>
              <a:rPr lang="ar-SA" sz="1800" b="1" dirty="0" smtClean="0">
                <a:cs typeface="2  Yagut" pitchFamily="2" charset="-78"/>
              </a:rPr>
              <a:t>در سال </a:t>
            </a:r>
            <a:r>
              <a:rPr lang="fa-IR" sz="1800" b="1" dirty="0" smtClean="0">
                <a:cs typeface="2  Yagut" pitchFamily="2" charset="-78"/>
              </a:rPr>
              <a:t>۱۸۹۲</a:t>
            </a:r>
            <a:r>
              <a:rPr lang="ar-SA" sz="1800" b="1" dirty="0" smtClean="0">
                <a:cs typeface="2  Yagut" pitchFamily="2" charset="-78"/>
              </a:rPr>
              <a:t> تاسیس شد</a:t>
            </a:r>
            <a:r>
              <a:rPr lang="en-US" sz="1800" b="1" dirty="0" smtClean="0">
                <a:cs typeface="2  Yagut" pitchFamily="2" charset="-78"/>
              </a:rPr>
              <a:t>.</a:t>
            </a:r>
          </a:p>
          <a:p>
            <a:pPr algn="r" rtl="1">
              <a:lnSpc>
                <a:spcPct val="150000"/>
              </a:lnSpc>
              <a:buNone/>
            </a:pPr>
            <a:r>
              <a:rPr lang="ar-SA" sz="1800" b="1" dirty="0" smtClean="0">
                <a:cs typeface="2  Yagut" pitchFamily="2" charset="-78"/>
              </a:rPr>
              <a:t>این شرکت</a:t>
            </a:r>
            <a:r>
              <a:rPr lang="en-US" sz="1800" b="1" dirty="0" smtClean="0">
                <a:cs typeface="2  Yagut" pitchFamily="2" charset="-78"/>
              </a:rPr>
              <a:t> </a:t>
            </a:r>
            <a:r>
              <a:rPr lang="ar-SA" sz="1800" b="1" dirty="0" smtClean="0">
                <a:cs typeface="2  Yagut" pitchFamily="2" charset="-78"/>
              </a:rPr>
              <a:t>مخترع</a:t>
            </a:r>
            <a:r>
              <a:rPr lang="en-US" sz="1800" b="1" dirty="0" smtClean="0">
                <a:cs typeface="2  Yagut" pitchFamily="2" charset="-78"/>
              </a:rPr>
              <a:t> </a:t>
            </a:r>
            <a:r>
              <a:rPr lang="ar-SA" sz="1800" b="1" dirty="0" smtClean="0">
                <a:cs typeface="2  Yagut" pitchFamily="2" charset="-78"/>
              </a:rPr>
              <a:t>اولین</a:t>
            </a:r>
            <a:r>
              <a:rPr lang="en-US" sz="1800" b="1" dirty="0" smtClean="0">
                <a:cs typeface="2  Yagut" pitchFamily="2" charset="-78"/>
              </a:rPr>
              <a:t> </a:t>
            </a:r>
            <a:r>
              <a:rPr lang="ar-SA" sz="1800" b="1" u="sng" dirty="0" smtClean="0">
                <a:cs typeface="2  Yagut" pitchFamily="2" charset="-78"/>
              </a:rPr>
              <a:t>دوربین‌های عکاسی</a:t>
            </a:r>
            <a:r>
              <a:rPr lang="fa-IR" sz="1800" b="1" u="sng" dirty="0" smtClean="0">
                <a:cs typeface="2  Yagut" pitchFamily="2" charset="-78"/>
              </a:rPr>
              <a:t> </a:t>
            </a:r>
            <a:r>
              <a:rPr lang="ar-SA" sz="1800" b="1" u="sng" dirty="0" smtClean="0">
                <a:cs typeface="2  Yagut" pitchFamily="2" charset="-78"/>
              </a:rPr>
              <a:t>دستی</a:t>
            </a:r>
            <a:r>
              <a:rPr lang="ar-SA" sz="1800" b="1" dirty="0" smtClean="0">
                <a:cs typeface="2  Yagut" pitchFamily="2" charset="-78"/>
              </a:rPr>
              <a:t> بود که موجب عمومیت یافتن هنر</a:t>
            </a:r>
            <a:r>
              <a:rPr lang="en-US" sz="1800" b="1" dirty="0" smtClean="0">
                <a:cs typeface="2  Yagut" pitchFamily="2" charset="-78"/>
              </a:rPr>
              <a:t> </a:t>
            </a:r>
            <a:r>
              <a:rPr lang="ar-SA" sz="1800" b="1" dirty="0" smtClean="0">
                <a:cs typeface="2  Yagut" pitchFamily="2" charset="-78"/>
              </a:rPr>
              <a:t>عکاسی</a:t>
            </a:r>
            <a:r>
              <a:rPr lang="en-US" sz="1800" b="1" dirty="0" smtClean="0">
                <a:cs typeface="2  Yagut" pitchFamily="2" charset="-78"/>
              </a:rPr>
              <a:t> </a:t>
            </a:r>
            <a:r>
              <a:rPr lang="ar-SA" sz="1800" b="1" dirty="0" smtClean="0">
                <a:cs typeface="2  Yagut" pitchFamily="2" charset="-78"/>
              </a:rPr>
              <a:t>شد و از قدیمی‌ترین و معروف‌ترین تولیدکنندگان تجهیزات و موادعکاسی</a:t>
            </a:r>
            <a:r>
              <a:rPr lang="en-US" sz="1800" b="1" dirty="0" smtClean="0">
                <a:cs typeface="2  Yagut" pitchFamily="2" charset="-78"/>
              </a:rPr>
              <a:t> </a:t>
            </a:r>
            <a:r>
              <a:rPr lang="ar-SA" sz="1800" b="1" dirty="0" smtClean="0">
                <a:cs typeface="2  Yagut" pitchFamily="2" charset="-78"/>
              </a:rPr>
              <a:t>در جهان به شمار می‌رفت </a:t>
            </a:r>
            <a:endParaRPr lang="fa-IR" sz="1800" b="1" dirty="0" smtClean="0">
              <a:cs typeface="2  Yagut" pitchFamily="2" charset="-78"/>
            </a:endParaRPr>
          </a:p>
          <a:p>
            <a:pPr algn="r" rtl="1">
              <a:lnSpc>
                <a:spcPct val="150000"/>
              </a:lnSpc>
              <a:buNone/>
            </a:pPr>
            <a:r>
              <a:rPr lang="ar-SA" sz="1800" b="1" dirty="0" smtClean="0">
                <a:cs typeface="2  Yagut" pitchFamily="2" charset="-78"/>
              </a:rPr>
              <a:t>تصاویر نخستین فرود انسان بر کره</a:t>
            </a:r>
            <a:r>
              <a:rPr lang="en-US" sz="1800" b="1" dirty="0" smtClean="0">
                <a:cs typeface="2  Yagut" pitchFamily="2" charset="-78"/>
              </a:rPr>
              <a:t> </a:t>
            </a:r>
            <a:r>
              <a:rPr lang="ar-SA" sz="1800" b="1" dirty="0" smtClean="0">
                <a:cs typeface="2  Yagut" pitchFamily="2" charset="-78"/>
              </a:rPr>
              <a:t>ماه</a:t>
            </a:r>
            <a:r>
              <a:rPr lang="en-US" sz="1800" b="1" dirty="0" smtClean="0">
                <a:cs typeface="2  Yagut" pitchFamily="2" charset="-78"/>
              </a:rPr>
              <a:t> </a:t>
            </a:r>
            <a:r>
              <a:rPr lang="ar-SA" sz="1800" b="1" dirty="0" smtClean="0">
                <a:cs typeface="2  Yagut" pitchFamily="2" charset="-78"/>
              </a:rPr>
              <a:t>توسط یکی از</a:t>
            </a:r>
            <a:r>
              <a:rPr lang="en-US" sz="1800" b="1" dirty="0" smtClean="0">
                <a:cs typeface="2  Yagut" pitchFamily="2" charset="-78"/>
              </a:rPr>
              <a:t> </a:t>
            </a:r>
            <a:r>
              <a:rPr lang="ar-SA" sz="1800" b="1" dirty="0" smtClean="0">
                <a:cs typeface="2  Yagut" pitchFamily="2" charset="-78"/>
              </a:rPr>
              <a:t>دوربینهای</a:t>
            </a:r>
            <a:r>
              <a:rPr lang="fa-IR" sz="1800" b="1" dirty="0" smtClean="0">
                <a:cs typeface="2  Yagut" pitchFamily="2" charset="-78"/>
              </a:rPr>
              <a:t> </a:t>
            </a:r>
            <a:r>
              <a:rPr lang="ar-SA" sz="1800" b="1" dirty="0" smtClean="0">
                <a:cs typeface="2  Yagut" pitchFamily="2" charset="-78"/>
              </a:rPr>
              <a:t>این شرکت تصویربرداری شد</a:t>
            </a:r>
            <a:r>
              <a:rPr lang="en-US" sz="1800" b="1" dirty="0" smtClean="0">
                <a:cs typeface="2  Yagut" pitchFamily="2" charset="-78"/>
              </a:rPr>
              <a:t>.</a:t>
            </a:r>
          </a:p>
          <a:p>
            <a:pPr algn="r">
              <a:lnSpc>
                <a:spcPct val="150000"/>
              </a:lnSpc>
              <a:buNone/>
            </a:pPr>
            <a:endParaRPr lang="en-US" sz="1800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7" name="Picture 6" descr="250px-Kodak_logo.svg.png"/>
          <p:cNvPicPr/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219200"/>
            <a:ext cx="1400092" cy="381000"/>
          </a:xfrm>
          <a:prstGeom prst="rect">
            <a:avLst/>
          </a:prstGeom>
        </p:spPr>
      </p:pic>
      <p:pic>
        <p:nvPicPr>
          <p:cNvPr id="8" name="Picture 7" descr="L00912292897.jpg"/>
          <p:cNvPicPr/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600" y="4572000"/>
            <a:ext cx="2667000" cy="1752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8" descr="12089_478.jpg"/>
          <p:cNvPicPr/>
          <p:nvPr/>
        </p:nvPicPr>
        <p:blipFill>
          <a:blip r:embed="rId4" cstate="email">
            <a:grayscl/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8200" y="3886200"/>
            <a:ext cx="2743200" cy="1981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Picture 9" descr="_______26_20120522_1951700095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0200" y="838200"/>
            <a:ext cx="2819400" cy="762000"/>
          </a:xfrm>
        </p:spPr>
        <p:txBody>
          <a:bodyPr>
            <a:noAutofit/>
          </a:bodyPr>
          <a:lstStyle/>
          <a:p>
            <a:pPr algn="r" rtl="1"/>
            <a:r>
              <a:rPr lang="fa-I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مقدمه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Davat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95800" y="1752600"/>
            <a:ext cx="4038600" cy="443484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1800" b="1" dirty="0" smtClean="0">
                <a:cs typeface="2  Yagut" pitchFamily="2" charset="-78"/>
              </a:rPr>
              <a:t>عکاسی که ما امروزه به آن آشناییم، توسط یک فرد کشف نشده است. بلکه رشد و تکامل آن نتیجه تلاش بسیاری از شیمیدان‌ها است.</a:t>
            </a:r>
            <a:endParaRPr lang="fa-IR" sz="1800" b="1" dirty="0" smtClean="0">
              <a:cs typeface="2  Yagut" pitchFamily="2" charset="-78"/>
            </a:endParaRPr>
          </a:p>
          <a:p>
            <a:pPr algn="r" rtl="1">
              <a:buNone/>
            </a:pPr>
            <a:endParaRPr lang="fa-IR" sz="1800" b="1" dirty="0" smtClean="0">
              <a:cs typeface="2  Yagut" pitchFamily="2" charset="-78"/>
            </a:endParaRPr>
          </a:p>
          <a:p>
            <a:pPr algn="r" rtl="1">
              <a:buNone/>
            </a:pPr>
            <a:endParaRPr lang="en-US" sz="1800" b="1" dirty="0" smtClean="0">
              <a:cs typeface="2  Yagut" pitchFamily="2" charset="-78"/>
            </a:endParaRPr>
          </a:p>
          <a:p>
            <a:pPr algn="r" rtl="1">
              <a:buNone/>
            </a:pPr>
            <a:r>
              <a:rPr lang="ar-SA" sz="1800" b="1" dirty="0" smtClean="0">
                <a:cs typeface="2  Yagut" pitchFamily="2" charset="-78"/>
              </a:rPr>
              <a:t>تاریخچه عکاسی به قرن چهارم و پنجم قبل از میلاد برمی گردد که در آن زمان فیلسوفان چینی و یونانی (ارسطو) پایه های اساسی فیزیک نور یا اپتیک و دوربین را بنا نهادند . </a:t>
            </a:r>
            <a:endParaRPr lang="fa-IR" sz="1800" b="1" dirty="0" smtClean="0">
              <a:cs typeface="2  Yagut" pitchFamily="2" charset="-78"/>
            </a:endParaRPr>
          </a:p>
          <a:p>
            <a:pPr algn="r" rtl="1">
              <a:buNone/>
            </a:pPr>
            <a:endParaRPr lang="fa-IR" sz="1800" b="1" dirty="0" smtClean="0">
              <a:cs typeface="2  Yagut" pitchFamily="2" charset="-78"/>
            </a:endParaRPr>
          </a:p>
          <a:p>
            <a:pPr algn="r" rtl="1">
              <a:buNone/>
            </a:pPr>
            <a:r>
              <a:rPr lang="ar-SA" sz="1800" b="1" dirty="0" smtClean="0">
                <a:cs typeface="2  Yagut" pitchFamily="2" charset="-78"/>
              </a:rPr>
              <a:t>قدیمی ترین سند موجود در ارتباط با اتاق تاریک از ارسطو به جا مانده.</a:t>
            </a:r>
            <a:endParaRPr lang="en-US" sz="1800" b="1" dirty="0" smtClean="0">
              <a:cs typeface="2  Yagut" pitchFamily="2" charset="-78"/>
            </a:endParaRPr>
          </a:p>
          <a:p>
            <a:pPr algn="r" rtl="1">
              <a:buNone/>
            </a:pPr>
            <a:endParaRPr lang="en-US" sz="1800" b="1" dirty="0">
              <a:cs typeface="2  Yagut" pitchFamily="2" charset="-78"/>
            </a:endParaRPr>
          </a:p>
        </p:txBody>
      </p:sp>
      <p:pic>
        <p:nvPicPr>
          <p:cNvPr id="5" name="Picture 4" descr="aristotle_pic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4400" y="990600"/>
            <a:ext cx="2057400" cy="19621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5" descr="images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14400" y="3276600"/>
            <a:ext cx="1981200" cy="25977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12700" stA="38000" endPos="28000" dist="5000" dir="5400000" sy="-100000" algn="bl" rotWithShape="0"/>
          </a:effectLst>
        </p:spPr>
      </p:pic>
      <p:pic>
        <p:nvPicPr>
          <p:cNvPr id="7" name="Picture 6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اولین شرکت مبتکر</a:t>
            </a:r>
            <a:endParaRPr lang="fa-IR" sz="20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Davat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103632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سال 1900شروع انبوه سازی جعبه عکاسی به نام برونی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Brownie)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) بودکه توسط شرکت کداک به بازار روانه شداین دوربین قیمت زیادی نداشت و توانست با مدل های متفاوتی که از آن عرضه شد محبوبیت خود را تا سال 1960 حفظ کند</a:t>
            </a:r>
            <a:endParaRPr lang="en-US" sz="1800" b="1" dirty="0" smtClean="0">
              <a:latin typeface="Arial" pitchFamily="34" charset="0"/>
              <a:cs typeface="2  Yagut" pitchFamily="2" charset="-78"/>
            </a:endParaRPr>
          </a:p>
          <a:p>
            <a:pPr algn="r" rtl="1">
              <a:buNone/>
            </a:pPr>
            <a:endParaRPr lang="en-US" sz="1800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9" name="Picture 8" descr="brownie-camera-appraisal-aa0407-de.jpg"/>
          <p:cNvPicPr/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59330" y="2758966"/>
            <a:ext cx="2508069" cy="2270234"/>
          </a:xfrm>
          <a:prstGeom prst="rect">
            <a:avLst/>
          </a:prstGeom>
        </p:spPr>
      </p:pic>
      <p:pic>
        <p:nvPicPr>
          <p:cNvPr id="10" name="Picture 9" descr="Brownie-Camera.jpg"/>
          <p:cNvPicPr/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09088" y="2667000"/>
            <a:ext cx="2272937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" name="Picture 10" descr="693px-Hawkeye_brownie.JPG"/>
          <p:cNvPicPr/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3400" y="2743200"/>
            <a:ext cx="2438400" cy="2057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6" descr="_______26_20120522_1951700095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sz="20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اولین شرکت مبتکر</a:t>
            </a:r>
            <a:endParaRPr lang="fa-IR" sz="20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B Davat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5" name="Picture 4" descr="amazing shots at Pearl Harbour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00" y="1828800"/>
            <a:ext cx="4114800" cy="358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 descr="Stores photos in Brownie Camera (1)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00600" y="1828800"/>
            <a:ext cx="3962400" cy="3581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685800"/>
            <a:ext cx="8305800" cy="551688"/>
          </a:xfrm>
        </p:spPr>
        <p:txBody>
          <a:bodyPr>
            <a:normAutofit/>
          </a:bodyPr>
          <a:lstStyle/>
          <a:p>
            <a:pPr algn="ctr" rtl="1"/>
            <a:r>
              <a:rPr lang="ar-SA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بمباران بندرگاه مروارید (7 دسامبر 1941)حمله هوایی ژاپن به جزیره ها</a:t>
            </a:r>
            <a:r>
              <a:rPr lang="fa-IR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وا</a:t>
            </a:r>
            <a:r>
              <a:rPr lang="ar-SA" sz="1800" b="1" dirty="0" smtClean="0">
                <a:solidFill>
                  <a:schemeClr val="tx1"/>
                </a:solidFill>
                <a:latin typeface="Arial" pitchFamily="34" charset="0"/>
                <a:cs typeface="2  Yagut" pitchFamily="2" charset="-78"/>
              </a:rPr>
              <a:t>یی در ایالات متحده آمریکا</a:t>
            </a:r>
            <a:endParaRPr lang="en-US" sz="1800" b="1" dirty="0">
              <a:solidFill>
                <a:schemeClr val="tx1"/>
              </a:solidFill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8" name="Picture 7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95800" y="1143000"/>
            <a:ext cx="4191000" cy="14478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1800" b="1" dirty="0" smtClean="0">
                <a:cs typeface="2  Yagut" pitchFamily="2" charset="-78"/>
              </a:rPr>
              <a:t>در سال 1935 شرکت کداک محصول جدید خود را بانام کداک کروم</a:t>
            </a:r>
            <a:r>
              <a:rPr lang="en-US" sz="1800" b="1" dirty="0" smtClean="0">
                <a:cs typeface="2  Yagut" pitchFamily="2" charset="-78"/>
              </a:rPr>
              <a:t> (kodachrome) </a:t>
            </a:r>
            <a:r>
              <a:rPr lang="ar-SA" sz="1800" b="1" dirty="0" smtClean="0">
                <a:cs typeface="2  Yagut" pitchFamily="2" charset="-78"/>
              </a:rPr>
              <a:t>که اولین فیلم رنگی جهان بود را وارد بازار کرد</a:t>
            </a:r>
            <a:r>
              <a:rPr lang="fa-IR" sz="1800" b="1" dirty="0" smtClean="0">
                <a:cs typeface="2  Yagut" pitchFamily="2" charset="-78"/>
              </a:rPr>
              <a:t>.</a:t>
            </a:r>
            <a:endParaRPr lang="en-US" sz="1800" b="1" dirty="0">
              <a:cs typeface="2  Yagut" pitchFamily="2" charset="-78"/>
            </a:endParaRPr>
          </a:p>
        </p:txBody>
      </p:sp>
      <p:pic>
        <p:nvPicPr>
          <p:cNvPr id="5" name="Picture 4" descr="4874832233_cfd6c9ccda.jpg"/>
          <p:cNvPicPr/>
          <p:nvPr/>
        </p:nvPicPr>
        <p:blipFill>
          <a:blip r:embed="rId2" cstate="email">
            <a:clrChange>
              <a:clrFrom>
                <a:srgbClr val="C3BEBB"/>
              </a:clrFrom>
              <a:clrTo>
                <a:srgbClr val="C3BEBB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9600" y="1143000"/>
            <a:ext cx="3276600" cy="1905000"/>
          </a:xfrm>
          <a:prstGeom prst="rect">
            <a:avLst/>
          </a:prstGeom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4648200" y="3810000"/>
            <a:ext cx="4191000" cy="1295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lvl="0" indent="-274320" algn="r" rtl="1">
              <a:spcBef>
                <a:spcPct val="20000"/>
              </a:spcBef>
              <a:buClr>
                <a:schemeClr val="accent3"/>
              </a:buClr>
              <a:buSzPct val="95000"/>
            </a:pPr>
            <a:r>
              <a:rPr lang="ar-SA" b="1" dirty="0" smtClean="0">
                <a:latin typeface="Arial" pitchFamily="34" charset="0"/>
                <a:cs typeface="2  Yagut" pitchFamily="2" charset="-78"/>
              </a:rPr>
              <a:t>در سال 1947 ادوین لند</a:t>
            </a:r>
            <a:r>
              <a:rPr lang="fa-IR" b="1" dirty="0" smtClean="0">
                <a:latin typeface="Arial" pitchFamily="34" charset="0"/>
                <a:cs typeface="2  Yagut" pitchFamily="2" charset="-78"/>
              </a:rPr>
              <a:t> </a:t>
            </a:r>
            <a:r>
              <a:rPr lang="ar-SA" b="1" dirty="0" smtClean="0">
                <a:latin typeface="Arial" pitchFamily="34" charset="0"/>
                <a:cs typeface="2  Yagut" pitchFamily="2" charset="-78"/>
              </a:rPr>
              <a:t>نوعی دوربین آنالوگ ظهور فیلم فوری موسوم به</a:t>
            </a:r>
            <a:r>
              <a:rPr lang="en-US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b="1" dirty="0" smtClean="0">
                <a:latin typeface="Arial" pitchFamily="34" charset="0"/>
                <a:cs typeface="2  Yagut" pitchFamily="2" charset="-78"/>
              </a:rPr>
              <a:t>دوربین پولاروید</a:t>
            </a:r>
            <a:r>
              <a:rPr lang="fa-IR" b="1" dirty="0" smtClean="0">
                <a:latin typeface="Arial" pitchFamily="34" charset="0"/>
                <a:cs typeface="2  Yagut" pitchFamily="2" charset="-78"/>
              </a:rPr>
              <a:t> </a:t>
            </a:r>
            <a:r>
              <a:rPr lang="ar-SA" b="1" dirty="0" smtClean="0">
                <a:latin typeface="Arial" pitchFamily="34" charset="0"/>
                <a:cs typeface="2  Yagut" pitchFamily="2" charset="-78"/>
              </a:rPr>
              <a:t>را اختراع کرد که بلافاصله پس از</a:t>
            </a:r>
            <a:r>
              <a:rPr lang="en-US" b="1" dirty="0" smtClean="0">
                <a:latin typeface="Arial" pitchFamily="34" charset="0"/>
                <a:cs typeface="2  Yagut" pitchFamily="2" charset="-78"/>
              </a:rPr>
              <a:t> </a:t>
            </a:r>
            <a:r>
              <a:rPr lang="ar-SA" b="1" dirty="0" smtClean="0">
                <a:latin typeface="Arial" pitchFamily="34" charset="0"/>
                <a:cs typeface="2  Yagut" pitchFamily="2" charset="-78"/>
              </a:rPr>
              <a:t>عکسبرداری</a:t>
            </a:r>
            <a:r>
              <a:rPr lang="fa-IR" b="1" dirty="0" smtClean="0">
                <a:latin typeface="Arial" pitchFamily="34" charset="0"/>
                <a:cs typeface="2  Yagut" pitchFamily="2" charset="-78"/>
              </a:rPr>
              <a:t> </a:t>
            </a:r>
            <a:r>
              <a:rPr lang="ar-SA" b="1" dirty="0" smtClean="0">
                <a:latin typeface="Arial" pitchFamily="34" charset="0"/>
                <a:cs typeface="2  Yagut" pitchFamily="2" charset="-78"/>
              </a:rPr>
              <a:t> نسخهٔ چاپ‌شدهٔ عکس را پرینت می‌کرد</a:t>
            </a:r>
            <a:r>
              <a:rPr lang="fa-IR" b="1" dirty="0" smtClean="0">
                <a:latin typeface="Arial" pitchFamily="34" charset="0"/>
                <a:cs typeface="2  Yagut" pitchFamily="2" charset="-78"/>
              </a:rPr>
              <a:t>.</a:t>
            </a:r>
            <a:endParaRPr kumimoji="0" lang="en-US" sz="1800" b="1" i="0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7" name="Picture 6" descr="2260175834_abe794c9b4.jpg"/>
          <p:cNvPicPr/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8200" y="3505200"/>
            <a:ext cx="2590800" cy="22860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9" name="Picture 8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0" y="914400"/>
            <a:ext cx="4800600" cy="551688"/>
          </a:xfrm>
        </p:spPr>
        <p:txBody>
          <a:bodyPr>
            <a:normAutofit/>
          </a:bodyPr>
          <a:lstStyle/>
          <a:p>
            <a:pPr algn="ctr" rtl="1"/>
            <a:r>
              <a:rPr lang="fa-IR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B Davat" pitchFamily="2" charset="-78"/>
              </a:rPr>
              <a:t>نمونه هایی از دوربین </a:t>
            </a:r>
            <a:r>
              <a:rPr lang="ar-SA" sz="3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B Davat" pitchFamily="2" charset="-78"/>
              </a:rPr>
              <a:t>پولاروید</a:t>
            </a:r>
            <a:endParaRPr lang="en-US" sz="32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B Davat" pitchFamily="2" charset="-78"/>
            </a:endParaRPr>
          </a:p>
        </p:txBody>
      </p:sp>
      <p:pic>
        <p:nvPicPr>
          <p:cNvPr id="6" name="Picture 5" descr="800px-Polaroid_Land_Camera_100_IMGP1932_WP.jpg"/>
          <p:cNvPicPr/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" y="1752600"/>
            <a:ext cx="3048000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 descr="Polaroid-Land-Camera.JPG"/>
          <p:cNvPicPr/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8800" y="1752600"/>
            <a:ext cx="3324226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220px-Polaroid_SX-70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24200" y="4191000"/>
            <a:ext cx="2667000" cy="2362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9" name="Picture 8" descr="_______26_20120522_1951700095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6400800"/>
            <a:ext cx="1981200" cy="4572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عکس های جالب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5" name="Picture 4" descr="IMAGE634811853916635317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5800" y="762000"/>
            <a:ext cx="4800600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3" descr="09_Feb_201112972894093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25191" y="1371600"/>
            <a:ext cx="4875609" cy="381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7" descr="Tank_Man_Long_Shot_by_Stuart_Franklin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791" y="1968102"/>
            <a:ext cx="4875609" cy="397549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8" descr="_______26_20120522_1951700095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0" y="6400800"/>
            <a:ext cx="1981200" cy="4572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عکس های جالب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5" name="Picture 4" descr="Mojhaye%20Yakh%20Zadeh%20(01).jpg"/>
          <p:cNvPicPr/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84286" y="2338551"/>
            <a:ext cx="5311913" cy="36050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6" descr="53140754225351366445.jpg"/>
          <p:cNvPicPr/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2600" y="1676400"/>
            <a:ext cx="4953000" cy="366942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2" name="Picture 11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  <p:pic>
        <p:nvPicPr>
          <p:cNvPr id="9" name="Picture 8" descr="0423014817-galleries-thumb1.jpg"/>
          <p:cNvPicPr/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990600"/>
            <a:ext cx="4419600" cy="3657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7e68db8-884d-437d-8c20-fae8323e3e44.jpg"/>
          <p:cNvPicPr/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48200" y="1066800"/>
            <a:ext cx="3647872" cy="4648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6400800"/>
            <a:ext cx="1981200" cy="4572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عکس های جالب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5" name="Picture 4" descr="_______26_20120522_1951700095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  <p:pic>
        <p:nvPicPr>
          <p:cNvPr id="6" name="Picture 5" descr="178af8635a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600" y="1095946"/>
            <a:ext cx="3352800" cy="461905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fa-IR" sz="45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B Davat" pitchFamily="2" charset="-78"/>
              </a:rPr>
              <a:t>جمع بندی</a:t>
            </a:r>
            <a:endParaRPr lang="en-US" sz="4500" b="1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B Davat" pitchFamily="2" charset="-78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271272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fa-IR" sz="2800" b="1" dirty="0" smtClean="0">
                <a:cs typeface="2  Yagut" pitchFamily="2" charset="-78"/>
              </a:rPr>
              <a:t>میتوان گفت روند پیشرفت این صنعت بسیار کند ولی دائمی بوده است</a:t>
            </a:r>
          </a:p>
          <a:p>
            <a:pPr algn="r" rtl="1">
              <a:buNone/>
            </a:pPr>
            <a:r>
              <a:rPr lang="fa-IR" sz="2800" b="1" dirty="0" smtClean="0">
                <a:cs typeface="2  Yagut" pitchFamily="2" charset="-78"/>
              </a:rPr>
              <a:t>شاید دوربین ها با شکل و شمایل قبل دیگر مورد استفاده همه قرار نگیرند </a:t>
            </a:r>
          </a:p>
          <a:p>
            <a:pPr algn="r" rtl="1">
              <a:buNone/>
            </a:pPr>
            <a:r>
              <a:rPr lang="fa-IR" sz="2800" b="1" dirty="0" smtClean="0">
                <a:cs typeface="2  Yagut" pitchFamily="2" charset="-78"/>
              </a:rPr>
              <a:t>اماشرکت های تولید کننده</a:t>
            </a:r>
            <a:r>
              <a:rPr lang="en-US" sz="2800" b="1" smtClean="0">
                <a:cs typeface="2  Yagut" pitchFamily="2" charset="-78"/>
              </a:rPr>
              <a:t> </a:t>
            </a:r>
            <a:r>
              <a:rPr lang="fa-IR" sz="2800" b="1" smtClean="0">
                <a:cs typeface="2  Yagut" pitchFamily="2" charset="-78"/>
              </a:rPr>
              <a:t>همچنان </a:t>
            </a:r>
            <a:r>
              <a:rPr lang="fa-IR" sz="2800" b="1" dirty="0" smtClean="0">
                <a:cs typeface="2  Yagut" pitchFamily="2" charset="-78"/>
              </a:rPr>
              <a:t>درحال نوآوری و ابتکار برای بقای خود هستند.</a:t>
            </a:r>
            <a:endParaRPr lang="en-US" sz="2800" b="1" dirty="0">
              <a:cs typeface="2  Yagut" pitchFamily="2" charset="-78"/>
            </a:endParaRPr>
          </a:p>
        </p:txBody>
      </p:sp>
      <p:pic>
        <p:nvPicPr>
          <p:cNvPr id="6" name="Picture 5" descr="_______26_20120522_1951700095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19600" y="1219200"/>
            <a:ext cx="3959352" cy="774192"/>
          </a:xfrm>
        </p:spPr>
        <p:txBody>
          <a:bodyPr/>
          <a:lstStyle/>
          <a:p>
            <a:pPr algn="r" rtl="1"/>
            <a:r>
              <a:rPr lang="fa-IR" sz="5400" dirty="0" smtClean="0">
                <a:solidFill>
                  <a:schemeClr val="accent2">
                    <a:lumMod val="75000"/>
                  </a:schemeClr>
                </a:solidFill>
                <a:latin typeface="Arial" pitchFamily="34" charset="0"/>
                <a:cs typeface="2  Yagut" pitchFamily="2" charset="-78"/>
              </a:rPr>
              <a:t>نمایش دوربین</a:t>
            </a:r>
            <a:endParaRPr lang="en-US" sz="5400" dirty="0">
              <a:cs typeface="2  Yagut" pitchFamily="2" charset="-78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685800" y="3733800"/>
            <a:ext cx="6248400" cy="17526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extrusionH="57150" contourW="6350" prstMaterial="metal">
              <a:bevelT w="127000" h="31750" prst="slope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rtl="1"/>
            <a:r>
              <a:rPr lang="fa-IR" sz="6000" b="1" cap="all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2  Yagut" pitchFamily="2" charset="-78"/>
              </a:rPr>
              <a:t/>
            </a:r>
            <a:br>
              <a:rPr lang="fa-IR" sz="6000" b="1" cap="all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2  Yagut" pitchFamily="2" charset="-78"/>
              </a:rPr>
            </a:br>
            <a:r>
              <a:rPr lang="fa-IR" sz="6000" b="1" cap="all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Arial" pitchFamily="34" charset="0"/>
                <a:cs typeface="2  Yagut" pitchFamily="2" charset="-78"/>
              </a:rPr>
              <a:t>لطفا لبخند بزنید!!!</a:t>
            </a:r>
            <a:endParaRPr lang="en-US" sz="6000" b="1" cap="all" dirty="0">
              <a:ln w="0"/>
              <a:solidFill>
                <a:schemeClr val="accent2">
                  <a:lumMod val="50000"/>
                </a:schemeClr>
              </a:solidFill>
              <a:effectLst>
                <a:reflection blurRad="12700" stA="50000" endPos="50000" dist="5000" dir="5400000" sy="-100000" rotWithShape="0"/>
              </a:effectLst>
              <a:cs typeface="2  Yagut" pitchFamily="2" charset="-78"/>
            </a:endParaRPr>
          </a:p>
        </p:txBody>
      </p:sp>
      <p:sp>
        <p:nvSpPr>
          <p:cNvPr id="6" name="Title 3"/>
          <p:cNvSpPr txBox="1">
            <a:spLocks/>
          </p:cNvSpPr>
          <p:nvPr/>
        </p:nvSpPr>
        <p:spPr>
          <a:xfrm>
            <a:off x="2746248" y="2807208"/>
            <a:ext cx="3502152" cy="774192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3600" b="1" i="0" u="none" strike="noStrike" kern="1200" cap="none" spc="0" normalizeH="0" baseline="0" noProof="0" dirty="0" smtClean="0">
                <a:ln w="635"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2  Yagut" pitchFamily="2" charset="-78"/>
              </a:rPr>
              <a:t>عکس یادگاری</a:t>
            </a:r>
            <a:endParaRPr kumimoji="0" lang="en-US" sz="3600" b="1" i="0" u="none" strike="noStrike" kern="1200" cap="none" spc="0" normalizeH="0" baseline="0" noProof="0" dirty="0">
              <a:ln w="635">
                <a:noFill/>
              </a:ln>
              <a:solidFill>
                <a:schemeClr val="accent4">
                  <a:tint val="90000"/>
                  <a:satMod val="125000"/>
                </a:schemeClr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+mj-lt"/>
              <a:ea typeface="+mj-ea"/>
              <a:cs typeface="2  Yagut" pitchFamily="2" charset="-78"/>
            </a:endParaRPr>
          </a:p>
        </p:txBody>
      </p:sp>
      <p:pic>
        <p:nvPicPr>
          <p:cNvPr id="10" name="Picture 9" descr="40559500135254301351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3200" y="4572000"/>
            <a:ext cx="2286000" cy="2090854"/>
          </a:xfrm>
          <a:prstGeom prst="rect">
            <a:avLst/>
          </a:prstGeom>
        </p:spPr>
      </p:pic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freezing" dir="t">
              <a:rot lat="0" lon="0" rev="5640000"/>
            </a:lightRig>
          </a:scene3d>
          <a:sp3d>
            <a:bevelT prst="slope"/>
          </a:sp3d>
        </p:spPr>
        <p:txBody>
          <a:bodyPr>
            <a:normAutofit/>
          </a:bodyPr>
          <a:lstStyle/>
          <a:p>
            <a:r>
              <a:rPr lang="fa-IR" sz="600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2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2  Yagut" pitchFamily="2" charset="-78"/>
              </a:rPr>
              <a:t>ممنون از همراهیتان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24200" y="3352800"/>
            <a:ext cx="3511296" cy="1752600"/>
          </a:xfrm>
        </p:spPr>
        <p:txBody>
          <a:bodyPr/>
          <a:lstStyle/>
          <a:p>
            <a:endParaRPr lang="fa-IR" sz="2800" dirty="0" smtClean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pic>
        <p:nvPicPr>
          <p:cNvPr id="8" name="Picture 7" descr="question-mark-and-thinker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4934" y="2667000"/>
            <a:ext cx="2493065" cy="3276600"/>
          </a:xfrm>
          <a:prstGeom prst="rect">
            <a:avLst/>
          </a:prstGeom>
        </p:spPr>
      </p:pic>
      <p:pic>
        <p:nvPicPr>
          <p:cNvPr id="6" name="Picture 5" descr="_______26_20120522_1951700095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7467600" y="5105400"/>
            <a:ext cx="1209300" cy="1447800"/>
          </a:xfrm>
          <a:prstGeom prst="rect">
            <a:avLst/>
          </a:prstGeom>
        </p:spPr>
      </p:pic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228600" y="1752600"/>
            <a:ext cx="8534400" cy="7620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در قرن 11 (ه.ق) اتاق تاریک توسط ابو علی حسن  ابن هیثم (پدر علم مدرن اپتیک)، که دانشمند مسلمان اهل بصره بود ساخته شد و از آن برای دیدن ستاره ها و مطالعات نجومی استفاده می کرد . </a:t>
            </a:r>
            <a:endParaRPr lang="en-US" sz="1800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9" name="Picture 8" descr="IbnAlHaytham1.jpg"/>
          <p:cNvPicPr>
            <a:picLocks noChangeAspect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200" y="2667000"/>
            <a:ext cx="2055628" cy="2946400"/>
          </a:xfrm>
          <a:prstGeom prst="rect">
            <a:avLst/>
          </a:prstGeom>
        </p:spPr>
      </p:pic>
      <p:pic>
        <p:nvPicPr>
          <p:cNvPr id="6" name="Picture 5" descr="26919925327094998717.jp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90800" y="2743200"/>
            <a:ext cx="1981200" cy="302380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5257800" y="5562600"/>
            <a:ext cx="2209800" cy="5334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B Davat" pitchFamily="2" charset="-78"/>
              </a:rPr>
              <a:t>ابو علی حسن</a:t>
            </a:r>
            <a:r>
              <a:rPr kumimoji="0" lang="fa-IR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B Davat" pitchFamily="2" charset="-78"/>
              </a:rPr>
              <a:t> ابن هیثم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3429000" y="762000"/>
            <a:ext cx="4800600" cy="7620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r" rtl="1">
              <a:spcBef>
                <a:spcPct val="0"/>
              </a:spcBef>
              <a:defRPr/>
            </a:pPr>
            <a:r>
              <a:rPr lang="ar-SA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sz="44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7" name="Picture 6" descr="_______26_20120522_1951700095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691992527094998717.jp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7400" y="762000"/>
            <a:ext cx="5181600" cy="571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4" name="Picture 3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type="body" sz="half" idx="4294967295"/>
          </p:nvPr>
        </p:nvSpPr>
        <p:spPr>
          <a:xfrm>
            <a:off x="457200" y="1371600"/>
            <a:ext cx="3352800" cy="3865562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این وسیله در طی جنگهای صلیبی به اروپا راه یافت و</a:t>
            </a:r>
            <a:endParaRPr lang="fa-IR" sz="1800" b="1" dirty="0" smtClean="0">
              <a:latin typeface="Arial" pitchFamily="34" charset="0"/>
              <a:cs typeface="2  Yagut" pitchFamily="2" charset="-78"/>
            </a:endParaRPr>
          </a:p>
          <a:p>
            <a:pPr algn="r" rtl="1">
              <a:buNone/>
            </a:pPr>
            <a:endParaRPr lang="fa-IR" sz="1800" b="1" dirty="0" smtClean="0">
              <a:latin typeface="Arial" pitchFamily="34" charset="0"/>
              <a:cs typeface="2  Yagut" pitchFamily="2" charset="-78"/>
            </a:endParaRPr>
          </a:p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لئوناردو داوینچی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 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آن را کامرا ابسکورا نامگذاری کرد که به معنای اتاق تاریک است و روزنه ریز آن راپین نامید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.</a:t>
            </a:r>
            <a:endParaRPr lang="fa-IR" sz="1800" b="1" dirty="0" smtClean="0">
              <a:latin typeface="Arial" pitchFamily="34" charset="0"/>
              <a:cs typeface="2  Yagut" pitchFamily="2" charset="-78"/>
            </a:endParaRPr>
          </a:p>
          <a:p>
            <a:pPr algn="r" rtl="1">
              <a:buNone/>
            </a:pPr>
            <a:endParaRPr lang="fa-IR" sz="1800" b="1" dirty="0" smtClean="0">
              <a:latin typeface="Arial" pitchFamily="34" charset="0"/>
              <a:cs typeface="2  Yagut" pitchFamily="2" charset="-78"/>
            </a:endParaRPr>
          </a:p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نقاشان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 با استفاده از این دستگاه طرح های پرسپکتیو رسم میکردن</a:t>
            </a: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.</a:t>
            </a:r>
            <a:endParaRPr lang="en-US" sz="1800" b="1" dirty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7" name="Picture Placeholder 6" descr="Camera Obscura.gif">
            <a:hlinkClick r:id="rId2" action="ppaction://hlinksldjump"/>
          </p:cNvPr>
          <p:cNvPicPr>
            <a:picLocks noGrp="1" noChangeAspect="1"/>
          </p:cNvPicPr>
          <p:nvPr>
            <p:ph type="pic" idx="4294967295"/>
          </p:nvPr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9543" r="9543"/>
          <a:stretch>
            <a:fillRect/>
          </a:stretch>
        </p:blipFill>
        <p:spPr>
          <a:xfrm>
            <a:off x="5410200" y="2438400"/>
            <a:ext cx="3124200" cy="27696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 descr="Leonardo_self.jpg"/>
          <p:cNvPicPr/>
          <p:nvPr/>
        </p:nvPicPr>
        <p:blipFill>
          <a:blip r:embed="rId4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8600" y="1219200"/>
            <a:ext cx="1447800" cy="2133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6" name="Picture 5" descr="_______26_20120522_1951700095.jpg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6" descr="Camera Obscura.gif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 l="9543" r="9543"/>
          <a:stretch>
            <a:fillRect/>
          </a:stretch>
        </p:blipFill>
        <p:spPr>
          <a:xfrm>
            <a:off x="1371600" y="838200"/>
            <a:ext cx="6248400" cy="5029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5" name="Picture 4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type="body" sz="half" idx="4294967295"/>
          </p:nvPr>
        </p:nvSpPr>
        <p:spPr>
          <a:xfrm>
            <a:off x="914400" y="914400"/>
            <a:ext cx="7543800" cy="1905000"/>
          </a:xfrm>
        </p:spPr>
        <p:txBody>
          <a:bodyPr>
            <a:normAutofit/>
          </a:bodyPr>
          <a:lstStyle/>
          <a:p>
            <a:pPr algn="r" rtl="1">
              <a:buNone/>
            </a:pPr>
            <a:endParaRPr lang="fa-IR" sz="1800" b="1" dirty="0" smtClean="0">
              <a:latin typeface="Arial" pitchFamily="34" charset="0"/>
              <a:cs typeface="Arial" pitchFamily="34" charset="0"/>
            </a:endParaRPr>
          </a:p>
          <a:p>
            <a:pPr algn="r" rtl="1">
              <a:buNone/>
            </a:pPr>
            <a:r>
              <a:rPr lang="ar-SA" sz="1800" b="1" dirty="0" smtClean="0">
                <a:cs typeface="2  Yagut" pitchFamily="2" charset="-78"/>
              </a:rPr>
              <a:t>در سال1550 (م) ژرم کاردان ریاضیدان ایتالیایی این اتاقک را به عدسی محدب مجهزکرد وبه این ترتیب تصویری بسیار واضح تر به دست آمد . </a:t>
            </a:r>
            <a:endParaRPr lang="en-US" sz="1800" b="1" dirty="0" smtClean="0">
              <a:cs typeface="2  Yagut" pitchFamily="2" charset="-78"/>
            </a:endParaRPr>
          </a:p>
          <a:p>
            <a:pPr algn="r" rtl="1">
              <a:buNone/>
            </a:pPr>
            <a:r>
              <a:rPr lang="ar-SA" sz="1800" b="1" dirty="0" smtClean="0">
                <a:cs typeface="2  Yagut" pitchFamily="2" charset="-78"/>
              </a:rPr>
              <a:t>در قرن بعد  یعنی درقرن 17 (م) ، آیینه ای 45 درجه به این وسیله اضافه شد و این آیینه بود که نور منعکس شده از موضوع را روی صفحه داخل جعبه تاریک می تاباند</a:t>
            </a:r>
            <a:endParaRPr lang="en-US" sz="1800" b="1" dirty="0" smtClean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6" name="Picture 5" descr="photo01_camera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71800" y="2886807"/>
            <a:ext cx="3378200" cy="3248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5" name="Picture 4" descr="_______26_20120522_1951700095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14600" y="914400"/>
            <a:ext cx="6254750" cy="1295400"/>
          </a:xfrm>
        </p:spPr>
        <p:txBody>
          <a:bodyPr>
            <a:normAutofit/>
          </a:bodyPr>
          <a:lstStyle/>
          <a:p>
            <a:pPr algn="r" rtl="1">
              <a:buNone/>
            </a:pPr>
            <a:r>
              <a:rPr lang="ar-SA" sz="1800" b="1" dirty="0" smtClean="0">
                <a:latin typeface="Arial" pitchFamily="34" charset="0"/>
                <a:cs typeface="2  Yagut" pitchFamily="2" charset="-78"/>
              </a:rPr>
              <a:t>در سال 1720 (م) دانشمندی به نام شولتز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 </a:t>
            </a: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کشف جدیدی کرد</a:t>
            </a:r>
            <a:r>
              <a:rPr lang="en-US" sz="1800" b="1" dirty="0" smtClean="0">
                <a:latin typeface="Arial" pitchFamily="34" charset="0"/>
                <a:cs typeface="2  Yagut" pitchFamily="2" charset="-78"/>
              </a:rPr>
              <a:t>.</a:t>
            </a:r>
          </a:p>
          <a:p>
            <a:pPr algn="r" rtl="1">
              <a:buNone/>
            </a:pPr>
            <a:r>
              <a:rPr lang="fa-IR" sz="1800" b="1" dirty="0" smtClean="0">
                <a:latin typeface="Arial" pitchFamily="34" charset="0"/>
                <a:cs typeface="2  Yagut" pitchFamily="2" charset="-78"/>
              </a:rPr>
              <a:t>این پدیده باعث آغاز فعالیتهای جدیدی برای شناسایی مواد حساس به نور شد.</a:t>
            </a:r>
            <a:endParaRPr lang="en-US" sz="1800" b="1" dirty="0" smtClean="0">
              <a:latin typeface="Arial" pitchFamily="34" charset="0"/>
              <a:cs typeface="2  Yagut" pitchFamily="2" charset="-78"/>
            </a:endParaRPr>
          </a:p>
        </p:txBody>
      </p:sp>
      <p:pic>
        <p:nvPicPr>
          <p:cNvPr id="7" name="Picture 6" descr="leaf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9200" y="2057400"/>
            <a:ext cx="3000622" cy="2895600"/>
          </a:xfrm>
          <a:prstGeom prst="rect">
            <a:avLst/>
          </a:prstGeom>
        </p:spPr>
      </p:pic>
      <p:pic>
        <p:nvPicPr>
          <p:cNvPr id="8" name="Picture 7" descr="enwd462716nb9ihw485.jpg"/>
          <p:cNvPicPr>
            <a:picLocks noChangeAspect="1"/>
          </p:cNvPicPr>
          <p:nvPr/>
        </p:nvPicPr>
        <p:blipFill>
          <a:blip r:embed="rId3" cstate="email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0" y="2895600"/>
            <a:ext cx="3429000" cy="33528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6477000"/>
            <a:ext cx="1981200" cy="381000"/>
          </a:xfrm>
          <a:prstGeom prst="rect">
            <a:avLst/>
          </a:prstGeom>
        </p:spPr>
        <p:txBody>
          <a:bodyPr/>
          <a:lstStyle/>
          <a:p>
            <a:pPr algn="ctr" rtl="1">
              <a:spcBef>
                <a:spcPct val="0"/>
              </a:spcBef>
            </a:pPr>
            <a:r>
              <a:rPr lang="ar-SA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تاریخچه </a:t>
            </a:r>
            <a:r>
              <a:rPr lang="fa-IR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B Davat" pitchFamily="2" charset="-78"/>
              </a:rPr>
              <a:t> عکاسی در جهان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B Davat" pitchFamily="2" charset="-78"/>
            </a:endParaRPr>
          </a:p>
        </p:txBody>
      </p:sp>
      <p:pic>
        <p:nvPicPr>
          <p:cNvPr id="6" name="Picture 5" descr="_______26_20120522_1951700095.jpg"/>
          <p:cNvPicPr>
            <a:picLocks noChangeAspect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140846" y="6019800"/>
            <a:ext cx="622153" cy="744855"/>
          </a:xfrm>
          <a:prstGeom prst="rect">
            <a:avLst/>
          </a:prstGeom>
        </p:spPr>
      </p:pic>
    </p:spTree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ustom 1">
      <a:dk1>
        <a:srgbClr val="FFFFFF"/>
      </a:dk1>
      <a:lt1>
        <a:sysClr val="window" lastClr="FFFFFF"/>
      </a:lt1>
      <a:dk2>
        <a:srgbClr val="FFFF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1322</TotalTime>
  <Words>1172</Words>
  <Application>Microsoft Office PowerPoint</Application>
  <PresentationFormat>On-screen Show (4:3)</PresentationFormat>
  <Paragraphs>126</Paragraphs>
  <Slides>39</Slides>
  <Notes>0</Notes>
  <HiddenSlides>4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Flow</vt:lpstr>
      <vt:lpstr>Slide 1</vt:lpstr>
      <vt:lpstr>فهرست </vt:lpstr>
      <vt:lpstr>مقدمه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در سال ۱۸40 میلادی, شیمی‌دان انگلیسی هنری فاکس تالبوت گزارشی از روند عکاسی خود که آن را(( کالوتیپ ))  که به زبان یونانی به معنای ( تصویر خوب است) نامیده بود را منتشر کرد.</vt:lpstr>
      <vt:lpstr>Slide 18</vt:lpstr>
      <vt:lpstr>تئوری عکس رنگی سه‌رنگ، توسط جیمز کلرک ماکسول در سال ۱۸۵۵ پیشنهاد شده بود. برپایهٔ نظریهٔ او، نور مرئی از سه رنگ اساسی قرمز، سبز و آبی، تشکیل شده‌است.  پس فیلمی از سه لایه ساخت که هر لایهٔ آن نسبت به یکی از سه رنگ‌های اولیه حساس بود و توانست نخستین عکس‌رنگی را در سال ۱۸۶۱ به ثبت برساند. </vt:lpstr>
      <vt:lpstr>Slide 20</vt:lpstr>
      <vt:lpstr>Slide 21</vt:lpstr>
      <vt:lpstr>دوربین دیجیتال </vt:lpstr>
      <vt:lpstr>Slide 23</vt:lpstr>
      <vt:lpstr>در سال 1975 / 1354، مهندسان شرکت کداک نخستین دوربین دیجیتال قابل‌حمل را با وزن 4 کیلوگرم و ارتفاع 22 سانتی‌متر ساختند که تصویر با کیفیت 10هزار پیکسل را روی نوار کاست ذخیره می‌کرد! </vt:lpstr>
      <vt:lpstr>Slide 25</vt:lpstr>
      <vt:lpstr>Slide 26</vt:lpstr>
      <vt:lpstr>Slide 27</vt:lpstr>
      <vt:lpstr>Slide 28</vt:lpstr>
      <vt:lpstr>Slide 29</vt:lpstr>
      <vt:lpstr>Slide 30</vt:lpstr>
      <vt:lpstr>بمباران بندرگاه مروارید (7 دسامبر 1941)حمله هوایی ژاپن به جزیره هاوایی در ایالات متحده آمریکا</vt:lpstr>
      <vt:lpstr>Slide 32</vt:lpstr>
      <vt:lpstr>نمونه هایی از دوربین پولاروید</vt:lpstr>
      <vt:lpstr>Slide 34</vt:lpstr>
      <vt:lpstr>Slide 35</vt:lpstr>
      <vt:lpstr>Slide 36</vt:lpstr>
      <vt:lpstr>جمع بندی</vt:lpstr>
      <vt:lpstr>نمایش دوربین</vt:lpstr>
      <vt:lpstr>ممنون از همراهیتان</vt:lpstr>
    </vt:vector>
  </TitlesOfParts>
  <Company>MRT www.Win2Farsi.com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MRT</dc:creator>
  <cp:lastModifiedBy>H.S</cp:lastModifiedBy>
  <cp:revision>161</cp:revision>
  <dcterms:created xsi:type="dcterms:W3CDTF">2012-11-13T15:04:43Z</dcterms:created>
  <dcterms:modified xsi:type="dcterms:W3CDTF">2020-04-21T09:20:06Z</dcterms:modified>
</cp:coreProperties>
</file>